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873" r:id="rId2"/>
    <p:sldId id="888" r:id="rId3"/>
    <p:sldId id="875" r:id="rId4"/>
    <p:sldId id="874" r:id="rId5"/>
    <p:sldId id="876" r:id="rId6"/>
    <p:sldId id="877" r:id="rId7"/>
    <p:sldId id="878" r:id="rId8"/>
    <p:sldId id="879" r:id="rId9"/>
    <p:sldId id="882" r:id="rId10"/>
    <p:sldId id="883" r:id="rId11"/>
    <p:sldId id="884" r:id="rId12"/>
    <p:sldId id="886" r:id="rId13"/>
    <p:sldId id="880" r:id="rId14"/>
    <p:sldId id="887" r:id="rId15"/>
    <p:sldId id="881" r:id="rId16"/>
    <p:sldId id="8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C82"/>
    <a:srgbClr val="002C39"/>
    <a:srgbClr val="2AB769"/>
    <a:srgbClr val="97ADB9"/>
    <a:srgbClr val="66678E"/>
    <a:srgbClr val="898989"/>
    <a:srgbClr val="E54848"/>
    <a:srgbClr val="EDA8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7C18C-EA56-4AA4-89F8-D42797F7E197}" v="2" dt="2024-05-24T15:28:12.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89"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sorterViewPr>
    <p:cViewPr>
      <p:scale>
        <a:sx n="100" d="100"/>
        <a:sy n="100" d="100"/>
      </p:scale>
      <p:origin x="0" y="-421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9B96-4F95-47A7-B23F-CDF2092182E7}"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EA841-D65D-4C60-A51A-0FB18A746E8E}" type="slidenum">
              <a:rPr lang="en-US" smtClean="0"/>
              <a:t>‹#›</a:t>
            </a:fld>
            <a:endParaRPr lang="en-US"/>
          </a:p>
        </p:txBody>
      </p:sp>
    </p:spTree>
    <p:extLst>
      <p:ext uri="{BB962C8B-B14F-4D97-AF65-F5344CB8AC3E}">
        <p14:creationId xmlns:p14="http://schemas.microsoft.com/office/powerpoint/2010/main" val="183629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some time on the agenda today to talk to you about some highlights from the value of certification research project that ONCC completed in 2022-2023. </a:t>
            </a:r>
          </a:p>
        </p:txBody>
      </p:sp>
      <p:sp>
        <p:nvSpPr>
          <p:cNvPr id="4" name="Slide Number Placeholder 3"/>
          <p:cNvSpPr>
            <a:spLocks noGrp="1"/>
          </p:cNvSpPr>
          <p:nvPr>
            <p:ph type="sldNum" sz="quarter" idx="5"/>
          </p:nvPr>
        </p:nvSpPr>
        <p:spPr/>
        <p:txBody>
          <a:bodyPr/>
          <a:lstStyle/>
          <a:p>
            <a:fld id="{DA6EA841-D65D-4C60-A51A-0FB18A746E8E}" type="slidenum">
              <a:rPr lang="en-US" smtClean="0"/>
              <a:t>1</a:t>
            </a:fld>
            <a:endParaRPr lang="en-US"/>
          </a:p>
        </p:txBody>
      </p:sp>
    </p:spTree>
    <p:extLst>
      <p:ext uri="{BB962C8B-B14F-4D97-AF65-F5344CB8AC3E}">
        <p14:creationId xmlns:p14="http://schemas.microsoft.com/office/powerpoint/2010/main" val="413964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top 9 statements—the ones earning a rating in the 90s—you see many of the value propositions I shared previously from the ABNS and I.C.E. studies. There were not many surprises in the ONCC study findings, but it does offer current validation of the value of certification expressed by nurses for many years. </a:t>
            </a:r>
          </a:p>
        </p:txBody>
      </p:sp>
      <p:sp>
        <p:nvSpPr>
          <p:cNvPr id="4" name="Slide Number Placeholder 3"/>
          <p:cNvSpPr>
            <a:spLocks noGrp="1"/>
          </p:cNvSpPr>
          <p:nvPr>
            <p:ph type="sldNum" sz="quarter" idx="5"/>
          </p:nvPr>
        </p:nvSpPr>
        <p:spPr/>
        <p:txBody>
          <a:bodyPr/>
          <a:lstStyle/>
          <a:p>
            <a:fld id="{DA6EA841-D65D-4C60-A51A-0FB18A746E8E}" type="slidenum">
              <a:rPr lang="en-US" smtClean="0"/>
              <a:t>10</a:t>
            </a:fld>
            <a:endParaRPr lang="en-US"/>
          </a:p>
        </p:txBody>
      </p:sp>
    </p:spTree>
    <p:extLst>
      <p:ext uri="{BB962C8B-B14F-4D97-AF65-F5344CB8AC3E}">
        <p14:creationId xmlns:p14="http://schemas.microsoft.com/office/powerpoint/2010/main" val="370671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next 11 statements in ranked order. Again, after #6, the ratings drop to the 40s. </a:t>
            </a:r>
          </a:p>
        </p:txBody>
      </p:sp>
      <p:sp>
        <p:nvSpPr>
          <p:cNvPr id="4" name="Slide Number Placeholder 3"/>
          <p:cNvSpPr>
            <a:spLocks noGrp="1"/>
          </p:cNvSpPr>
          <p:nvPr>
            <p:ph type="sldNum" sz="quarter" idx="5"/>
          </p:nvPr>
        </p:nvSpPr>
        <p:spPr/>
        <p:txBody>
          <a:bodyPr/>
          <a:lstStyle/>
          <a:p>
            <a:fld id="{DA6EA841-D65D-4C60-A51A-0FB18A746E8E}" type="slidenum">
              <a:rPr lang="en-US" smtClean="0"/>
              <a:t>11</a:t>
            </a:fld>
            <a:endParaRPr lang="en-US"/>
          </a:p>
        </p:txBody>
      </p:sp>
    </p:spTree>
    <p:extLst>
      <p:ext uri="{BB962C8B-B14F-4D97-AF65-F5344CB8AC3E}">
        <p14:creationId xmlns:p14="http://schemas.microsoft.com/office/powerpoint/2010/main" val="265564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set of value statements, we see more items that are extrinsically focused versus intrinsically. That is, value based on how others view or consider the certificant versus value derived strictly from how it makes them feel or relates to them, personally.</a:t>
            </a:r>
          </a:p>
        </p:txBody>
      </p:sp>
      <p:sp>
        <p:nvSpPr>
          <p:cNvPr id="4" name="Slide Number Placeholder 3"/>
          <p:cNvSpPr>
            <a:spLocks noGrp="1"/>
          </p:cNvSpPr>
          <p:nvPr>
            <p:ph type="sldNum" sz="quarter" idx="5"/>
          </p:nvPr>
        </p:nvSpPr>
        <p:spPr/>
        <p:txBody>
          <a:bodyPr/>
          <a:lstStyle/>
          <a:p>
            <a:fld id="{DA6EA841-D65D-4C60-A51A-0FB18A746E8E}" type="slidenum">
              <a:rPr lang="en-US" smtClean="0"/>
              <a:t>12</a:t>
            </a:fld>
            <a:endParaRPr lang="en-US"/>
          </a:p>
        </p:txBody>
      </p:sp>
    </p:spTree>
    <p:extLst>
      <p:ext uri="{BB962C8B-B14F-4D97-AF65-F5344CB8AC3E}">
        <p14:creationId xmlns:p14="http://schemas.microsoft.com/office/powerpoint/2010/main" val="174372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section of the report breaks out responses related to employer rewards and recognition. This is good information for sharing with those working to create or nurture a culture of certification in your institution. Employers and nurses in an organization generally either support certification or do not. It’s often heavily influenced by the attitude of those “at the top”. But one champion for certification can change a culture with good information, resources, and persistence. Knowing what other employers offer can be an important tool in changing the mindset. </a:t>
            </a:r>
          </a:p>
        </p:txBody>
      </p:sp>
      <p:sp>
        <p:nvSpPr>
          <p:cNvPr id="4" name="Slide Number Placeholder 3"/>
          <p:cNvSpPr>
            <a:spLocks noGrp="1"/>
          </p:cNvSpPr>
          <p:nvPr>
            <p:ph type="sldNum" sz="quarter" idx="5"/>
          </p:nvPr>
        </p:nvSpPr>
        <p:spPr/>
        <p:txBody>
          <a:bodyPr/>
          <a:lstStyle/>
          <a:p>
            <a:fld id="{DA6EA841-D65D-4C60-A51A-0FB18A746E8E}" type="slidenum">
              <a:rPr lang="en-US" smtClean="0"/>
              <a:t>13</a:t>
            </a:fld>
            <a:endParaRPr lang="en-US"/>
          </a:p>
        </p:txBody>
      </p:sp>
    </p:spTree>
    <p:extLst>
      <p:ext uri="{BB962C8B-B14F-4D97-AF65-F5344CB8AC3E}">
        <p14:creationId xmlns:p14="http://schemas.microsoft.com/office/powerpoint/2010/main" val="308011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surprising outcome for in this section is the % of employers that pay for re-certification. It is often thought that employers pay for certification but not renewal. Seeing 41% pay for renewal (at least for this study’s respondents) is exciting!</a:t>
            </a:r>
          </a:p>
        </p:txBody>
      </p:sp>
      <p:sp>
        <p:nvSpPr>
          <p:cNvPr id="4" name="Slide Number Placeholder 3"/>
          <p:cNvSpPr>
            <a:spLocks noGrp="1"/>
          </p:cNvSpPr>
          <p:nvPr>
            <p:ph type="sldNum" sz="quarter" idx="5"/>
          </p:nvPr>
        </p:nvSpPr>
        <p:spPr/>
        <p:txBody>
          <a:bodyPr/>
          <a:lstStyle/>
          <a:p>
            <a:fld id="{DA6EA841-D65D-4C60-A51A-0FB18A746E8E}" type="slidenum">
              <a:rPr lang="en-US" smtClean="0"/>
              <a:t>14</a:t>
            </a:fld>
            <a:endParaRPr lang="en-US"/>
          </a:p>
        </p:txBody>
      </p:sp>
    </p:spTree>
    <p:extLst>
      <p:ext uri="{BB962C8B-B14F-4D97-AF65-F5344CB8AC3E}">
        <p14:creationId xmlns:p14="http://schemas.microsoft.com/office/powerpoint/2010/main" val="147708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things up for this overview, here are takeaways from some of the cross-tabs included in the report.</a:t>
            </a:r>
          </a:p>
        </p:txBody>
      </p:sp>
      <p:sp>
        <p:nvSpPr>
          <p:cNvPr id="4" name="Slide Number Placeholder 3"/>
          <p:cNvSpPr>
            <a:spLocks noGrp="1"/>
          </p:cNvSpPr>
          <p:nvPr>
            <p:ph type="sldNum" sz="quarter" idx="5"/>
          </p:nvPr>
        </p:nvSpPr>
        <p:spPr/>
        <p:txBody>
          <a:bodyPr/>
          <a:lstStyle/>
          <a:p>
            <a:fld id="{DA6EA841-D65D-4C60-A51A-0FB18A746E8E}" type="slidenum">
              <a:rPr lang="en-US" smtClean="0"/>
              <a:t>15</a:t>
            </a:fld>
            <a:endParaRPr lang="en-US"/>
          </a:p>
        </p:txBody>
      </p:sp>
    </p:spTree>
    <p:extLst>
      <p:ext uri="{BB962C8B-B14F-4D97-AF65-F5344CB8AC3E}">
        <p14:creationId xmlns:p14="http://schemas.microsoft.com/office/powerpoint/2010/main" val="429173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high-level review of the study. The full report is available on the ONCC website.</a:t>
            </a:r>
          </a:p>
        </p:txBody>
      </p:sp>
      <p:sp>
        <p:nvSpPr>
          <p:cNvPr id="4" name="Slide Number Placeholder 3"/>
          <p:cNvSpPr>
            <a:spLocks noGrp="1"/>
          </p:cNvSpPr>
          <p:nvPr>
            <p:ph type="sldNum" sz="quarter" idx="5"/>
          </p:nvPr>
        </p:nvSpPr>
        <p:spPr/>
        <p:txBody>
          <a:bodyPr/>
          <a:lstStyle/>
          <a:p>
            <a:fld id="{DA6EA841-D65D-4C60-A51A-0FB18A746E8E}" type="slidenum">
              <a:rPr lang="en-US" smtClean="0"/>
              <a:t>16</a:t>
            </a:fld>
            <a:endParaRPr lang="en-US"/>
          </a:p>
        </p:txBody>
      </p:sp>
    </p:spTree>
    <p:extLst>
      <p:ext uri="{BB962C8B-B14F-4D97-AF65-F5344CB8AC3E}">
        <p14:creationId xmlns:p14="http://schemas.microsoft.com/office/powerpoint/2010/main" val="79768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EA841-D65D-4C60-A51A-0FB18A746E8E}" type="slidenum">
              <a:rPr lang="en-US" smtClean="0"/>
              <a:t>2</a:t>
            </a:fld>
            <a:endParaRPr lang="en-US"/>
          </a:p>
        </p:txBody>
      </p:sp>
    </p:spTree>
    <p:extLst>
      <p:ext uri="{BB962C8B-B14F-4D97-AF65-F5344CB8AC3E}">
        <p14:creationId xmlns:p14="http://schemas.microsoft.com/office/powerpoint/2010/main" val="322062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kick things off it might be helpful to share a few findings from two other studies that were conducted in the last three years one by ABNS (the American Board of Nursing Specialties) which is a consortium of certifying boards for specialty nurses that ONCC is a part of and the other by the Institute for Credentialing Excellence (or I.C.E.) which is an organization obviously focused on the credentialing space.  ONCC was a part of the ABNS study, and our nurses responded to the survey that was done for that project. ONCC and oncology nurses were not a part of the I.C.E. study.</a:t>
            </a:r>
          </a:p>
        </p:txBody>
      </p:sp>
      <p:sp>
        <p:nvSpPr>
          <p:cNvPr id="4" name="Slide Number Placeholder 3"/>
          <p:cNvSpPr>
            <a:spLocks noGrp="1"/>
          </p:cNvSpPr>
          <p:nvPr>
            <p:ph type="sldNum" sz="quarter" idx="5"/>
          </p:nvPr>
        </p:nvSpPr>
        <p:spPr/>
        <p:txBody>
          <a:bodyPr/>
          <a:lstStyle/>
          <a:p>
            <a:fld id="{DA6EA841-D65D-4C60-A51A-0FB18A746E8E}" type="slidenum">
              <a:rPr lang="en-US" smtClean="0"/>
              <a:t>3</a:t>
            </a:fld>
            <a:endParaRPr lang="en-US"/>
          </a:p>
        </p:txBody>
      </p:sp>
    </p:spTree>
    <p:extLst>
      <p:ext uri="{BB962C8B-B14F-4D97-AF65-F5344CB8AC3E}">
        <p14:creationId xmlns:p14="http://schemas.microsoft.com/office/powerpoint/2010/main" val="248729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ABNS survey</a:t>
            </a:r>
          </a:p>
          <a:p>
            <a:r>
              <a:rPr lang="en-US" sz="1200" dirty="0"/>
              <a:t>Here you see some of the top responses from the ABNS study, and we’ll see these repeated in the findings from the other studies, as well. </a:t>
            </a:r>
          </a:p>
          <a:p>
            <a:r>
              <a:rPr lang="en-US" sz="1200" dirty="0"/>
              <a:t>Across the survey, oncology nurses rated both intrinsic and extrinsic value propositions higher compared to responses from other organizations. </a:t>
            </a:r>
          </a:p>
          <a:p>
            <a:endParaRPr lang="en-US" dirty="0"/>
          </a:p>
        </p:txBody>
      </p:sp>
      <p:sp>
        <p:nvSpPr>
          <p:cNvPr id="4" name="Slide Number Placeholder 3"/>
          <p:cNvSpPr>
            <a:spLocks noGrp="1"/>
          </p:cNvSpPr>
          <p:nvPr>
            <p:ph type="sldNum" sz="quarter" idx="5"/>
          </p:nvPr>
        </p:nvSpPr>
        <p:spPr/>
        <p:txBody>
          <a:bodyPr/>
          <a:lstStyle/>
          <a:p>
            <a:fld id="{DA6EA841-D65D-4C60-A51A-0FB18A746E8E}" type="slidenum">
              <a:rPr lang="en-US" smtClean="0"/>
              <a:t>4</a:t>
            </a:fld>
            <a:endParaRPr lang="en-US"/>
          </a:p>
        </p:txBody>
      </p:sp>
    </p:spTree>
    <p:extLst>
      <p:ext uri="{BB962C8B-B14F-4D97-AF65-F5344CB8AC3E}">
        <p14:creationId xmlns:p14="http://schemas.microsoft.com/office/powerpoint/2010/main" val="172606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some of the top responses from the I.C.E. study. You can see some repetition from the ABNS findings. </a:t>
            </a:r>
          </a:p>
          <a:p>
            <a:endParaRPr lang="en-US" dirty="0"/>
          </a:p>
        </p:txBody>
      </p:sp>
      <p:sp>
        <p:nvSpPr>
          <p:cNvPr id="4" name="Slide Number Placeholder 3"/>
          <p:cNvSpPr>
            <a:spLocks noGrp="1"/>
          </p:cNvSpPr>
          <p:nvPr>
            <p:ph type="sldNum" sz="quarter" idx="5"/>
          </p:nvPr>
        </p:nvSpPr>
        <p:spPr/>
        <p:txBody>
          <a:bodyPr/>
          <a:lstStyle/>
          <a:p>
            <a:fld id="{DA6EA841-D65D-4C60-A51A-0FB18A746E8E}" type="slidenum">
              <a:rPr lang="en-US" smtClean="0"/>
              <a:t>5</a:t>
            </a:fld>
            <a:endParaRPr lang="en-US"/>
          </a:p>
        </p:txBody>
      </p:sp>
    </p:spTree>
    <p:extLst>
      <p:ext uri="{BB962C8B-B14F-4D97-AF65-F5344CB8AC3E}">
        <p14:creationId xmlns:p14="http://schemas.microsoft.com/office/powerpoint/2010/main" val="13177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ONCC survey.</a:t>
            </a:r>
          </a:p>
        </p:txBody>
      </p:sp>
      <p:sp>
        <p:nvSpPr>
          <p:cNvPr id="4" name="Slide Number Placeholder 3"/>
          <p:cNvSpPr>
            <a:spLocks noGrp="1"/>
          </p:cNvSpPr>
          <p:nvPr>
            <p:ph type="sldNum" sz="quarter" idx="5"/>
          </p:nvPr>
        </p:nvSpPr>
        <p:spPr/>
        <p:txBody>
          <a:bodyPr/>
          <a:lstStyle/>
          <a:p>
            <a:fld id="{DA6EA841-D65D-4C60-A51A-0FB18A746E8E}" type="slidenum">
              <a:rPr lang="en-US" smtClean="0"/>
              <a:t>6</a:t>
            </a:fld>
            <a:endParaRPr lang="en-US"/>
          </a:p>
        </p:txBody>
      </p:sp>
    </p:spTree>
    <p:extLst>
      <p:ext uri="{BB962C8B-B14F-4D97-AF65-F5344CB8AC3E}">
        <p14:creationId xmlns:p14="http://schemas.microsoft.com/office/powerpoint/2010/main" val="154101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this study was part of ONCC’s 2020-2023 Strategic Plan. ONCC partnered with consultant, Dr. Tracy Petrillo, who is a leader in the association management and credentialing space and conducted her dissertation on a similar study with Certified Association Executives. Like her doctoral study, and the others I mentioned earlier, ONCC used the Perceived Value of Certification Tool—which was developed and validated by CCI – the Perioperative Nurses Certification Board. We surveyed both oncology nurses certified by ONCC and those that were not. </a:t>
            </a:r>
          </a:p>
        </p:txBody>
      </p:sp>
      <p:sp>
        <p:nvSpPr>
          <p:cNvPr id="4" name="Slide Number Placeholder 3"/>
          <p:cNvSpPr>
            <a:spLocks noGrp="1"/>
          </p:cNvSpPr>
          <p:nvPr>
            <p:ph type="sldNum" sz="quarter" idx="5"/>
          </p:nvPr>
        </p:nvSpPr>
        <p:spPr/>
        <p:txBody>
          <a:bodyPr/>
          <a:lstStyle/>
          <a:p>
            <a:fld id="{DA6EA841-D65D-4C60-A51A-0FB18A746E8E}" type="slidenum">
              <a:rPr lang="en-US" smtClean="0"/>
              <a:t>7</a:t>
            </a:fld>
            <a:endParaRPr lang="en-US"/>
          </a:p>
        </p:txBody>
      </p:sp>
    </p:spTree>
    <p:extLst>
      <p:ext uri="{BB962C8B-B14F-4D97-AF65-F5344CB8AC3E}">
        <p14:creationId xmlns:p14="http://schemas.microsoft.com/office/powerpoint/2010/main" val="206994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specifics regarding the respondents to kick things off. The survey response rate was a bit low, but the information is still valuable! You can see that many respondents were certified by ONCC and only 134 never held an ONCC certification. When you compare responses to the ONCC survey with those of the ABNS and I.C.E. studies, the study ratings are similar (higher in some cases). That reassures that results are trustworthy, in general, despite our lower response rate. The high % of ONS members—meaning they are highly-engaged—provides insight into our slightly higher % ratings versus the larger ABNS and I.C.E. studies, as well—since highly engaged individuals typically are more positive. </a:t>
            </a:r>
          </a:p>
          <a:p>
            <a:endParaRPr lang="en-US" dirty="0"/>
          </a:p>
          <a:p>
            <a:r>
              <a:rPr lang="en-US" dirty="0"/>
              <a:t>Two interesting takeaways right of the bat were that 58% indicated their employer financially supports certification—very good to see! And that those who indicated ONS membership were, indeed, more positive…expressing stronger agreement to most of the top value statements than non-ONS members.</a:t>
            </a:r>
          </a:p>
        </p:txBody>
      </p:sp>
      <p:sp>
        <p:nvSpPr>
          <p:cNvPr id="4" name="Slide Number Placeholder 3"/>
          <p:cNvSpPr>
            <a:spLocks noGrp="1"/>
          </p:cNvSpPr>
          <p:nvPr>
            <p:ph type="sldNum" sz="quarter" idx="5"/>
          </p:nvPr>
        </p:nvSpPr>
        <p:spPr/>
        <p:txBody>
          <a:bodyPr/>
          <a:lstStyle/>
          <a:p>
            <a:fld id="{DA6EA841-D65D-4C60-A51A-0FB18A746E8E}" type="slidenum">
              <a:rPr lang="en-US" smtClean="0"/>
              <a:t>8</a:t>
            </a:fld>
            <a:endParaRPr lang="en-US"/>
          </a:p>
        </p:txBody>
      </p:sp>
    </p:spTree>
    <p:extLst>
      <p:ext uri="{BB962C8B-B14F-4D97-AF65-F5344CB8AC3E}">
        <p14:creationId xmlns:p14="http://schemas.microsoft.com/office/powerpoint/2010/main" val="68092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¾ of the value statements with the combined “top two boxes” (or Agree plus Strongly Agree) ratings. I’ll break this down a bit next, but did want to note that after the last statement listed here, the %s drop to the 40s…so a natural break in the level of agreement with the statements. You can read the rest of the statements in the full report that is available on the ONCC website. </a:t>
            </a:r>
          </a:p>
        </p:txBody>
      </p:sp>
      <p:sp>
        <p:nvSpPr>
          <p:cNvPr id="4" name="Slide Number Placeholder 3"/>
          <p:cNvSpPr>
            <a:spLocks noGrp="1"/>
          </p:cNvSpPr>
          <p:nvPr>
            <p:ph type="sldNum" sz="quarter" idx="5"/>
          </p:nvPr>
        </p:nvSpPr>
        <p:spPr/>
        <p:txBody>
          <a:bodyPr/>
          <a:lstStyle/>
          <a:p>
            <a:fld id="{DA6EA841-D65D-4C60-A51A-0FB18A746E8E}" type="slidenum">
              <a:rPr lang="en-US" smtClean="0"/>
              <a:t>9</a:t>
            </a:fld>
            <a:endParaRPr lang="en-US"/>
          </a:p>
        </p:txBody>
      </p:sp>
    </p:spTree>
    <p:extLst>
      <p:ext uri="{BB962C8B-B14F-4D97-AF65-F5344CB8AC3E}">
        <p14:creationId xmlns:p14="http://schemas.microsoft.com/office/powerpoint/2010/main" val="2912864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498389" y="2888392"/>
            <a:ext cx="3875903"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Title Treatment Shown Here For Placement and Reference.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498389" y="4371247"/>
            <a:ext cx="3875903"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21166BD2-7EFF-25EB-7B4C-28CDE10A13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390" y="5415817"/>
            <a:ext cx="1842068" cy="928974"/>
          </a:xfrm>
          <a:prstGeom prst="rect">
            <a:avLst/>
          </a:prstGeom>
        </p:spPr>
      </p:pic>
    </p:spTree>
    <p:extLst>
      <p:ext uri="{BB962C8B-B14F-4D97-AF65-F5344CB8AC3E}">
        <p14:creationId xmlns:p14="http://schemas.microsoft.com/office/powerpoint/2010/main" val="25984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1C36BF3-CB4C-BDF0-2B9A-1A3E891C48F2}"/>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7077DF06-DD1E-E116-8A23-BE0CAEC768D5}"/>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662D01F1-1CF2-C0E8-5E81-CAF9C32980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9135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mall Title and Large Content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A25F938A-8FDD-BE1A-1BEB-420BD403337F}"/>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E7EC48B0-968A-3755-6A6D-C3C2E07DE488}"/>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1AF5DEB0-0568-3F52-86B8-D95FAE3D67F2}"/>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560D0FA9-E901-C417-D996-08A3AAB7F8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5775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61FC3DE6-1A5E-FBB6-6718-CEA71CB0747E}"/>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B07C78D6-2B1F-61A2-269E-13C52BF35F7F}"/>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FA87C798-1054-7541-CE3F-A1B8826529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41661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Small Title and Content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F0E2CFEC-76EB-7B86-8B50-CA58F55BC365}"/>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565327FE-B31E-FBDE-3A2F-DB1DC1BB7E1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02B0ABB7-8AEE-B3D3-0B90-BCFC515099AF}"/>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1A20DAC0-1597-EE53-2896-CDBC0322C0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96492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Title and Content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8AC3C7E9-A492-B1BB-52F2-2C1B295AFF33}"/>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763C5783-7ABC-73CF-A9ED-0F39E498302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70CFAD72-F5E1-87B6-0E15-A6F1042CCF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503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Break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A08BDDA-7D94-CCB0-CB8E-27238B4B2250}"/>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989CA253-DB0E-6AB8-BAD8-880258E7E73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CF2CE1DB-AC24-13F1-C94A-A2C187787F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148528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B63180FE-DB31-CB98-DEF7-0B039A6B829A}"/>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958E474F-6E3D-7E94-4B62-F25C481CCEFB}"/>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C2448B15-4F58-DB37-87C4-C65544070A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4348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and Large Content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BD0D4481-BFE2-70FF-919B-16EEB73B0704}"/>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7B6C96D1-DB7F-445A-3B04-79A2A9B8A393}"/>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E204B15E-A5B9-B7AB-6EA8-5919C34E89E7}"/>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FFFAA393-6958-E885-B57D-C485141A14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9791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DE80889F-6758-8A09-7229-CEC7E4DE8FB8}"/>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12F87459-A58D-6B44-B91B-42DF0737F830}"/>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42086244-821B-F678-14A6-827AF0B5A3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8650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Small Title and Content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36EA8E75-F378-AECC-0EE2-8BE6DB9E43B2}"/>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755A253E-96C6-D4EA-E2F7-82EDE33A2791}"/>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D4F9C577-6D0D-0AFC-CD01-7E79FA532BCC}"/>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23A380F9-60F0-3862-7386-7642D79451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8813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and Im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498389" y="2888392"/>
            <a:ext cx="3875903"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Title Treatment Shown Here For Placement and Reference.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498389" y="4371247"/>
            <a:ext cx="3875903"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27937C-8A29-80F3-707E-26F12A10876E}"/>
              </a:ext>
            </a:extLst>
          </p:cNvPr>
          <p:cNvSpPr>
            <a:spLocks noGrp="1"/>
          </p:cNvSpPr>
          <p:nvPr>
            <p:ph type="pic" sz="quarter" idx="10" hasCustomPrompt="1"/>
          </p:nvPr>
        </p:nvSpPr>
        <p:spPr>
          <a:xfrm>
            <a:off x="5222448" y="0"/>
            <a:ext cx="6969552" cy="6858000"/>
          </a:xfrm>
        </p:spPr>
        <p:txBody>
          <a:bodyPr anchor="ctr">
            <a:normAutofit/>
          </a:bodyPr>
          <a:lstStyle>
            <a:lvl1pPr marL="0" indent="0" algn="ctr">
              <a:buNone/>
              <a:defRPr sz="1200">
                <a:solidFill>
                  <a:schemeClr val="bg1"/>
                </a:solidFill>
              </a:defRPr>
            </a:lvl1pPr>
          </a:lstStyle>
          <a:p>
            <a:r>
              <a:rPr lang="en-US" dirty="0"/>
              <a:t>INSERT IMAGE HERE</a:t>
            </a:r>
            <a:br>
              <a:rPr lang="en-US" dirty="0"/>
            </a:br>
            <a:r>
              <a:rPr lang="en-US" dirty="0"/>
              <a:t>W/O BACKGROUND</a:t>
            </a:r>
          </a:p>
        </p:txBody>
      </p:sp>
      <p:pic>
        <p:nvPicPr>
          <p:cNvPr id="4" name="Picture 3">
            <a:extLst>
              <a:ext uri="{FF2B5EF4-FFF2-40B4-BE49-F238E27FC236}">
                <a16:creationId xmlns:a16="http://schemas.microsoft.com/office/drawing/2014/main" id="{93367AE5-2E6D-A93D-8B5C-B40BA5D9CA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390" y="5415817"/>
            <a:ext cx="1842068" cy="928974"/>
          </a:xfrm>
          <a:prstGeom prst="rect">
            <a:avLst/>
          </a:prstGeom>
        </p:spPr>
      </p:pic>
    </p:spTree>
    <p:extLst>
      <p:ext uri="{BB962C8B-B14F-4D97-AF65-F5344CB8AC3E}">
        <p14:creationId xmlns:p14="http://schemas.microsoft.com/office/powerpoint/2010/main" val="86761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Title and Content SV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46A87CE1-A2D5-2B42-0445-D2AE47DE3D3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9064A8EA-6C1C-6AE6-B9BD-9653A90F0535}"/>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5206909A-645A-6A9A-A3B7-9D81F28F63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53365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Break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59BBEBF7-0EF3-BEF2-451F-F6332F42098A}"/>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CE2CF38E-EF48-5DA0-A7A7-02A7F5A1AE1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114E0A85-C6C5-682D-BAAC-26B7067857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408912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554441BA-B8E2-0AAE-3E6E-7EDCE3C76DE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16F74691-7540-AAA6-6637-335A0D96332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EEF2F8A2-C56D-4676-0922-71DB41EB54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80059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mall Title and Large Content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3FA63D54-B12B-E0B4-A1C4-3F1AC55C679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52A5C605-9613-BFBA-9FB5-519D20173AE0}"/>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5" name="Title 1">
            <a:extLst>
              <a:ext uri="{FF2B5EF4-FFF2-40B4-BE49-F238E27FC236}">
                <a16:creationId xmlns:a16="http://schemas.microsoft.com/office/drawing/2014/main" id="{79AB3586-F81C-B570-4F07-361715AFAC6A}"/>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4" name="Picture 3">
            <a:extLst>
              <a:ext uri="{FF2B5EF4-FFF2-40B4-BE49-F238E27FC236}">
                <a16:creationId xmlns:a16="http://schemas.microsoft.com/office/drawing/2014/main" id="{A1A3A07E-B2FC-CB3C-F6BA-2602240B2A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3774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00A43496-4705-0816-BC00-2165A068BDBE}"/>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B0C957AA-8606-A9E2-F9BA-BE34307D89DD}"/>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D7977AEC-A3DF-2290-EA82-8B2B59565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04896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Small Title and Content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7ACEFABA-80F2-16A3-CDFA-3EE19090AC3B}"/>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893E0F79-6E0D-F487-6EBB-0C215AD3AB73}"/>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54DF3F27-725F-0945-29D5-C6D1E62FB3AD}"/>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332E2364-B0D6-6BFB-A086-0C73C7CD6A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9708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Title and Content SV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F626A357-5738-708B-E114-E56451037D8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18F38C1F-1F2E-6BEA-306D-747E44D93D2B}"/>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C70EE30E-EB28-7568-79A3-56CB369475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81292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9C9FF4E-F2D7-E7CC-E31F-3ED32CD06826}"/>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1FBF2B99-7429-A7E1-42D5-ECCB822C5C8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CC493137-228D-4CDE-67A5-005E9843E1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66481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F3B06454-D9FD-9FAB-D84C-3866E8EC99A7}"/>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8EFDDB45-3F0B-482B-F9B7-01EE037191CD}"/>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25891CB4-2957-2F13-46E5-231E0B0BC1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95057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mall Title and Large Content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FB64FD1A-7B9E-D5FA-2CFB-8D8D9DA64AC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A48F81C7-0258-180F-9FA1-E14F9553D1C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219B4667-5317-47B6-B866-64563D443EA2}"/>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6D239968-0743-1A2F-1D00-28F523F305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5615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45A95EDD-5E7F-D82F-7300-6D08D8E80F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
        <p:nvSpPr>
          <p:cNvPr id="10" name="Slide Number Placeholder 5">
            <a:extLst>
              <a:ext uri="{FF2B5EF4-FFF2-40B4-BE49-F238E27FC236}">
                <a16:creationId xmlns:a16="http://schemas.microsoft.com/office/drawing/2014/main" id="{1AB904E2-78E1-A501-A4D3-CF2237C2D386}"/>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11" name="Title 1">
            <a:extLst>
              <a:ext uri="{FF2B5EF4-FFF2-40B4-BE49-F238E27FC236}">
                <a16:creationId xmlns:a16="http://schemas.microsoft.com/office/drawing/2014/main" id="{EA77A405-DA4C-3424-9F4E-5F52CF4F4168}"/>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spTree>
    <p:extLst>
      <p:ext uri="{BB962C8B-B14F-4D97-AF65-F5344CB8AC3E}">
        <p14:creationId xmlns:p14="http://schemas.microsoft.com/office/powerpoint/2010/main" val="248199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6201073B-8FCA-6E96-5C75-AFA9AAA2601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6C2FC4D8-1C1D-EE6E-F4FD-4A1A6EBEA55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3304E795-CEC9-D91A-354A-CAA7E8D938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61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Small Title and Content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2BDA579D-1B19-63C3-1B95-7CFE92739F4B}"/>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15754C59-E5A6-A417-0FC8-C173E765B5B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15B6465D-0EFE-D549-2E8D-FDF7CEA4B008}"/>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DBE359CC-A0BB-9087-12EB-FCD8E56B8E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8327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Title and Content SV5">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3" name="Slide Number Placeholder 5">
            <a:extLst>
              <a:ext uri="{FF2B5EF4-FFF2-40B4-BE49-F238E27FC236}">
                <a16:creationId xmlns:a16="http://schemas.microsoft.com/office/drawing/2014/main" id="{527C06EA-0F4D-8E7E-2F3B-ED626D6D5B7E}"/>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4" name="Title 1">
            <a:extLst>
              <a:ext uri="{FF2B5EF4-FFF2-40B4-BE49-F238E27FC236}">
                <a16:creationId xmlns:a16="http://schemas.microsoft.com/office/drawing/2014/main" id="{D80DCB27-0152-152D-9836-AC6C56BAA67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2" name="Picture 1">
            <a:extLst>
              <a:ext uri="{FF2B5EF4-FFF2-40B4-BE49-F238E27FC236}">
                <a16:creationId xmlns:a16="http://schemas.microsoft.com/office/drawing/2014/main" id="{A43AFDF1-FCA3-5797-4DB7-F7FD6BAB60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02287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Break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C61CB153-0426-4BF9-6587-D2097FC76E94}"/>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89B4BBE2-A230-0026-CD80-9B4699F31FFD}"/>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4FD62C48-C23A-86E7-19DE-7B0FF51745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85865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F7C89EA-E705-43BE-1078-E42546837952}"/>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0230E958-B060-61E2-B384-91C4B73E463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24B1D859-AD72-1E3B-5C88-722F5C1208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63667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mall Title and Large Content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C4553CA2-C95B-BDA2-CD41-2C2A1EEA77C5}"/>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7824A3F4-3D9F-F9A1-95D5-EE1552D5A313}"/>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7F619955-6BA0-781A-F503-5D231DE5FA2F}"/>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090BF9BB-32C4-FC07-C800-4E5D46EFD5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4252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2C89AB21-9193-914B-B50B-BC21618573F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0EC34484-68AA-C15B-3DBC-F180C035E485}"/>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2364BCB6-32AF-2414-8F7C-512A00709C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67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Small Title and Content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6840DA9E-9029-2D4B-220C-B38EDB7FDF3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E1AD6ECB-C111-30D0-1DCA-5B70C3BDC306}"/>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A60752AC-13CE-A765-8D23-4BB840A3B3B2}"/>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D2AFF3C8-E274-A701-3EB3-F37633B699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6752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Title and Content SV6">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724D32A3-1349-B76F-0022-C3D563BCD952}"/>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053B7DEF-1893-E89F-5F00-798158B8C0F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CC5FCEC0-EF3B-0F42-FD69-0C6C32A88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9319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Break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A4B4DE1-28D2-5D73-1868-2A7F75E94D5D}"/>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81A15E46-8580-606E-68EC-53EED8BD9FB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7B1827B8-9335-3E5B-3E8E-7AA9AEEE92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209192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F7244F6-78A1-8CC0-69AF-8D893B5FDCE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6325A712-A1F6-A333-91D0-A10B78272CF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2" name="Picture 1">
            <a:extLst>
              <a:ext uri="{FF2B5EF4-FFF2-40B4-BE49-F238E27FC236}">
                <a16:creationId xmlns:a16="http://schemas.microsoft.com/office/drawing/2014/main" id="{54FCEFE9-5CAF-673A-7018-0EA53984EA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12695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3F0C87B2-6551-BA79-59B4-B816334D7607}"/>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53C95165-B469-A605-9096-4C7BB136CC6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3ADF26F5-0120-B60A-939D-AB994A402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86179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mall Title and Large Content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72C82FC9-7CF1-F216-9371-B263AF433ED1}"/>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E6940B06-3A2D-844E-7B2F-1AC89DB27CA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667E6A05-D431-E323-CC61-F8068E65F945}"/>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C7F71288-FB77-F542-8D81-1E44046E89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0909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B78E625D-F080-DF93-9FF0-F0C4B19C3F0E}"/>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CF86401A-3C9A-960E-919A-807A2E75F94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8" name="Picture 7">
            <a:extLst>
              <a:ext uri="{FF2B5EF4-FFF2-40B4-BE49-F238E27FC236}">
                <a16:creationId xmlns:a16="http://schemas.microsoft.com/office/drawing/2014/main" id="{6B75B0C8-7648-9D8A-2980-20EB49B16E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86065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Small Title and Content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9DC60725-59C4-BB7C-E121-3C64D898373C}"/>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13785D19-0F4A-84D4-0C76-B3391380EAF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BA371E8C-AC7A-6AA6-2CC9-DDEB43EBAA25}"/>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6CE1CEEE-E22B-1901-CD84-408ECA4E9E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8575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Title and Content SV7">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E58047C7-8B24-5CCD-2E47-35454DEDADB9}"/>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8EACA884-DDB5-1638-A350-7D08611C22A0}"/>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F63035AA-B641-0FA6-F919-F3C15838E5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8462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Break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C2475C6-A29F-8C64-6BC3-5668480B2F68}"/>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042D811A-0A7D-B4AD-44EB-BB151EB59611}"/>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130BA7C7-E44D-AB48-488E-D4500661FA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41246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3B0C2E84-DAFE-A694-73DC-26A7E5407A13}"/>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A4AD34D9-518D-A6F3-942D-3DD66C252C8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146A8610-3F43-60F4-7CFF-A4AAF9151D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46576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mall Title and Large Content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3EBA217A-93FA-6502-4216-CF5510E4E764}"/>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45652767-0956-E9F5-C2BD-ED7C4D6D2CA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3F805BF9-E76E-B447-9B66-B325AD93A4F2}"/>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16232CEB-5C80-1E42-3527-C1E07F1E9E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4191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1B0E95D3-1569-1B72-970C-435A898F785B}"/>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EB641D1C-04E7-4145-3B59-DB24A2E595C1}"/>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E44E2681-C912-9EF8-F3A8-C50D05C134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77526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Small Title and Content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0A14BFC7-1B84-C86A-F22E-4806F156DA9A}"/>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C0ED4019-61CB-CA71-28F1-683EB60F5119}"/>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B38CBFD8-7827-F284-56D0-F0D4B3526D13}"/>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113DE7ED-EB7C-13D5-82C6-2555F474B3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677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and Large Content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89D1364F-B7C6-36DA-0A78-B8D66DD7A343}"/>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66614B99-49B5-3DBE-255D-1E0DA6E4531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DAE03456-3BA9-F0F5-CE8D-A618F95281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9315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mage, Title and Content SV8">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DDB13921-2C7D-E5F1-0AEB-94C9A72A27B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441A9957-6DAA-7F07-8295-C1354FCA9076}"/>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4116776A-CAA8-A405-7446-85F7240B18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87676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Break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B04E5EB-3F04-7835-655E-E13FB425F62D}"/>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63EA161F-5CDA-6E5E-3B30-B63DCA4DADAD}"/>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CC041F98-242B-E214-69B3-AA0AAC3798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375355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6FF80172-473B-BBE7-B260-216F7B87E8D4}"/>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65B3D511-6905-CB9F-DD40-D9A29F9F3BC2}"/>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3A458006-139C-B4FB-9137-13781CB9A3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5747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mall Title and Large Content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0609F6F0-CD6F-4811-6BCB-200F4E451FA8}"/>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99318723-086A-E224-6B97-AB9CFC37B82B}"/>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C4CA1D0A-34D9-F86A-2796-6B94A30BB721}"/>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B8D9721D-75A5-624E-F19B-99E8846102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6603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lumn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22A25992-A68B-A544-9A08-6891E780E3B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79FC0862-B1AF-CA3B-97B4-78A061688236}"/>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653D97DC-CDC3-3FE0-E608-643621793F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13675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Small Title and Content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9FC9F22A-E7FD-2755-E8A5-93B7CF2B6DC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F421E89A-EB08-3FE3-0CA9-ADF6760571B6}"/>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215F507A-9500-F668-BB68-1E0F96DD925A}"/>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207688B0-3C3E-1DB7-6120-3245194A69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66471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Title and Content SV9">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48035235-AFA2-7894-AF9D-2A6C47EB262D}"/>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DE478228-B348-81AF-5474-0A66F7557B8B}"/>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9D1BF559-5DB6-5D38-9172-B9B632CEC4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02640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Break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F9FCF704-7DD0-8208-0DF8-227B5EC67463}"/>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7A47C49E-0908-18F3-91E1-017927E7FDA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1767157B-F0A9-A470-6521-9B698B5DB8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170756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C6CFD30-6694-B76B-B83A-16290004E8E3}"/>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6F98029A-D777-84B2-A049-5D5871D1A9E5}"/>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7EE275A8-1849-62F7-510F-B373DC277B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505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mall Title and Large Content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85E31A16-6400-47FD-4893-09EC982764C9}"/>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9320E799-CFAC-90C0-1F27-D0800149C08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AF5E2564-F334-2D7F-0322-83874BB97573}"/>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04942503-944C-6B66-734E-EC5C8898AA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7770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11" name="Slide Number Placeholder 5">
            <a:extLst>
              <a:ext uri="{FF2B5EF4-FFF2-40B4-BE49-F238E27FC236}">
                <a16:creationId xmlns:a16="http://schemas.microsoft.com/office/drawing/2014/main" id="{59790ACB-AFC2-BA9F-A350-57ED108722B5}"/>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2" name="Title 1">
            <a:extLst>
              <a:ext uri="{FF2B5EF4-FFF2-40B4-BE49-F238E27FC236}">
                <a16:creationId xmlns:a16="http://schemas.microsoft.com/office/drawing/2014/main" id="{E7C6B3CA-6C15-ABFD-05B4-B9316D973DE8}"/>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6" name="Picture 5">
            <a:extLst>
              <a:ext uri="{FF2B5EF4-FFF2-40B4-BE49-F238E27FC236}">
                <a16:creationId xmlns:a16="http://schemas.microsoft.com/office/drawing/2014/main" id="{4A68A2FD-236E-C3DE-FB01-20F062FFB4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6201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E0C6B274-3FC1-2E21-D13B-39AF6D82981F}"/>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9ACEFFB5-5E18-3821-198D-78C0798A0071}"/>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607AB918-E61E-A133-1CB8-489146683E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4272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 Small Title and Content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EE46617F-9077-1D1D-2B5D-6B40395CCEFC}"/>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C80957C5-0F66-EEAA-B26F-4ED1D92DE6A5}"/>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B60D7200-6152-E5B7-D742-1E25E3B5C74F}"/>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AB6D92C3-78BA-3663-6556-DBF28E338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75925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age, Title and Content SV10">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B1C9BC4B-6124-86AE-8A4B-764417BDED4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B3954162-56C2-9F6C-8890-7355FA33B06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4E3C0FCC-6636-B738-8767-9B284C8F1A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41005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Break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35AC508-446F-4B57-F9DC-BD5135BD34B8}"/>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7FC32595-E7E7-7102-4C88-D0D975594FE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7274BB1E-54E8-281A-1B51-8A35D1D886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338810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13FFC23-57ED-2BA7-A8EC-8F76C51FA903}"/>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9DFC3D69-5061-7D26-C2C3-5512D18FDE9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700C8402-3454-AE71-416A-27D7A3ED44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55940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mall Title and Large Content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F886B886-F664-AC12-FCF6-D4D9FCA7A57F}"/>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C42E814C-BCEE-10AC-0DE7-47B3E19721A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F9E0FC76-477E-E5F6-5948-5819B8EBADA3}"/>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5" name="Picture 4">
            <a:extLst>
              <a:ext uri="{FF2B5EF4-FFF2-40B4-BE49-F238E27FC236}">
                <a16:creationId xmlns:a16="http://schemas.microsoft.com/office/drawing/2014/main" id="{6BD10571-2885-9E25-538D-B891200553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6924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lumn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1C001803-648F-AC2B-7FFD-CB2235864CF8}"/>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44F3A25A-3A70-24B8-0C8E-D29B9DAB84AE}"/>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9F6A605C-7350-4158-58FB-A8531561C7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31139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Small Title and Content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DF204BDA-5AB7-9A91-2843-A14598FA981C}"/>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9223D9BF-34EF-7AC4-8B11-1A4DD293E6D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E56289E1-FE6A-4D71-677A-06EF98EE7282}"/>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727F0CA6-A1E5-B658-7E12-98751304A3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98374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mage, Title and Content SV1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30336AFE-3068-CD65-479C-C0F3683AEAC4}"/>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6022CC1E-EB8C-2EF7-E294-9066EDC499A8}"/>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CDBCDCB6-D48B-287B-68F9-8022896F01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5736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Break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E8227603-0E54-AB45-C334-8FC6BA7166EB}"/>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64BF0952-4D12-55D4-D0E6-08E35F0B63A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91C16FFE-738B-BFE8-E131-D9A7711CD9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2981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Small Title and Content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D19859CB-5CB8-0C72-BEA5-897B9E47AC51}"/>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F4DD3084-2685-D4C6-E80F-C2D16DF69094}"/>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7" name="Title 1">
            <a:extLst>
              <a:ext uri="{FF2B5EF4-FFF2-40B4-BE49-F238E27FC236}">
                <a16:creationId xmlns:a16="http://schemas.microsoft.com/office/drawing/2014/main" id="{DBA74950-C1B0-E512-7000-7D76850954AC}"/>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6" name="Picture 5">
            <a:extLst>
              <a:ext uri="{FF2B5EF4-FFF2-40B4-BE49-F238E27FC236}">
                <a16:creationId xmlns:a16="http://schemas.microsoft.com/office/drawing/2014/main" id="{5C45D881-8BB2-F001-8252-86270D1163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373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105156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B588151D-C14F-D911-0DCF-A771B5423F12}"/>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2E1AB7F7-F922-A156-2C24-2F5BEA5FB003}"/>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AE0F231A-CE69-4107-90C6-A93A6D0120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71354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mall Title and Large Content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105156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Slide Number Placeholder 5">
            <a:extLst>
              <a:ext uri="{FF2B5EF4-FFF2-40B4-BE49-F238E27FC236}">
                <a16:creationId xmlns:a16="http://schemas.microsoft.com/office/drawing/2014/main" id="{8685B0E6-14BC-B4FA-5FFA-3EBEF9054CAB}"/>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F1911F6B-7063-C6AA-A18D-13621F6D3386}"/>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4" name="Title 1">
            <a:extLst>
              <a:ext uri="{FF2B5EF4-FFF2-40B4-BE49-F238E27FC236}">
                <a16:creationId xmlns:a16="http://schemas.microsoft.com/office/drawing/2014/main" id="{F0A26A15-43EA-B93A-E675-5915BA71C81F}"/>
              </a:ext>
            </a:extLst>
          </p:cNvPr>
          <p:cNvSpPr>
            <a:spLocks noGrp="1"/>
          </p:cNvSpPr>
          <p:nvPr>
            <p:ph type="title" hasCustomPrompt="1"/>
          </p:nvPr>
        </p:nvSpPr>
        <p:spPr>
          <a:xfrm>
            <a:off x="838200" y="1571128"/>
            <a:ext cx="10515600" cy="520908"/>
          </a:xfrm>
        </p:spPr>
        <p:txBody>
          <a:bodyPr>
            <a:noAutofit/>
          </a:bodyPr>
          <a:lstStyle>
            <a:lvl1pPr>
              <a:defRPr sz="1400" b="1"/>
            </a:lvl1pPr>
          </a:lstStyle>
          <a:p>
            <a:r>
              <a:rPr lang="en-US" dirty="0"/>
              <a:t>SMALLER HEADLINE TREATMENT HERE</a:t>
            </a:r>
          </a:p>
        </p:txBody>
      </p:sp>
      <p:pic>
        <p:nvPicPr>
          <p:cNvPr id="6" name="Picture 5">
            <a:extLst>
              <a:ext uri="{FF2B5EF4-FFF2-40B4-BE49-F238E27FC236}">
                <a16:creationId xmlns:a16="http://schemas.microsoft.com/office/drawing/2014/main" id="{7AAE3680-6ABF-BC66-20A1-6B75E2BD4C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4187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lumn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FE5-0DB1-F1C1-FF40-26152C24EBFB}"/>
              </a:ext>
            </a:extLst>
          </p:cNvPr>
          <p:cNvSpPr>
            <a:spLocks noGrp="1"/>
          </p:cNvSpPr>
          <p:nvPr>
            <p:ph type="title" hasCustomPrompt="1"/>
          </p:nvPr>
        </p:nvSpPr>
        <p:spPr>
          <a:xfrm>
            <a:off x="838200" y="1471408"/>
            <a:ext cx="4978138" cy="620627"/>
          </a:xfrm>
        </p:spPr>
        <p:txBody>
          <a:bodyPr>
            <a:normAutofit/>
          </a:bodyPr>
          <a:lstStyle>
            <a:lvl1pPr>
              <a:defRPr sz="2800">
                <a:solidFill>
                  <a:srgbClr val="002C39"/>
                </a:solidFill>
              </a:defRPr>
            </a:lvl1pPr>
          </a:lstStyle>
          <a:p>
            <a:r>
              <a:rPr lang="en-US" dirty="0"/>
              <a:t>Headline Treatment Here</a:t>
            </a:r>
          </a:p>
        </p:txBody>
      </p:sp>
      <p:sp>
        <p:nvSpPr>
          <p:cNvPr id="3" name="Content Placeholder 2">
            <a:extLst>
              <a:ext uri="{FF2B5EF4-FFF2-40B4-BE49-F238E27FC236}">
                <a16:creationId xmlns:a16="http://schemas.microsoft.com/office/drawing/2014/main" id="{F255E9DA-197D-084A-FB3B-745EFAAFBBD7}"/>
              </a:ext>
            </a:extLst>
          </p:cNvPr>
          <p:cNvSpPr>
            <a:spLocks noGrp="1"/>
          </p:cNvSpPr>
          <p:nvPr>
            <p:ph idx="1" hasCustomPrompt="1"/>
          </p:nvPr>
        </p:nvSpPr>
        <p:spPr>
          <a:xfrm>
            <a:off x="838200"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0EA53F49-B137-2BD9-6943-9A415C051516}"/>
              </a:ext>
            </a:extLst>
          </p:cNvPr>
          <p:cNvSpPr>
            <a:spLocks noGrp="1"/>
          </p:cNvSpPr>
          <p:nvPr>
            <p:ph idx="13" hasCustomPrompt="1"/>
          </p:nvPr>
        </p:nvSpPr>
        <p:spPr>
          <a:xfrm>
            <a:off x="6375665" y="2092036"/>
            <a:ext cx="4978138"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418B9536-2913-52E4-25BE-8D03B5608C45}"/>
              </a:ext>
            </a:extLst>
          </p:cNvPr>
          <p:cNvSpPr>
            <a:spLocks noGrp="1"/>
          </p:cNvSpPr>
          <p:nvPr>
            <p:ph type="body" sz="quarter" idx="14" hasCustomPrompt="1"/>
          </p:nvPr>
        </p:nvSpPr>
        <p:spPr>
          <a:xfrm>
            <a:off x="6375662" y="1471613"/>
            <a:ext cx="4978138" cy="620712"/>
          </a:xfrm>
        </p:spPr>
        <p:txBody>
          <a:bodyPr anchor="ctr"/>
          <a:lstStyle>
            <a:lvl1pPr marL="0" indent="0">
              <a:buNone/>
              <a:defRPr/>
            </a:lvl1pPr>
          </a:lstStyle>
          <a:p>
            <a:pPr lvl="0"/>
            <a:r>
              <a:rPr lang="en-US" dirty="0"/>
              <a:t>Headline Treatment Here</a:t>
            </a:r>
          </a:p>
        </p:txBody>
      </p:sp>
      <p:sp>
        <p:nvSpPr>
          <p:cNvPr id="6" name="Slide Number Placeholder 5">
            <a:extLst>
              <a:ext uri="{FF2B5EF4-FFF2-40B4-BE49-F238E27FC236}">
                <a16:creationId xmlns:a16="http://schemas.microsoft.com/office/drawing/2014/main" id="{15B2D5FE-871D-A719-DA37-2A5DE4454C0F}"/>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0" name="Title 1">
            <a:extLst>
              <a:ext uri="{FF2B5EF4-FFF2-40B4-BE49-F238E27FC236}">
                <a16:creationId xmlns:a16="http://schemas.microsoft.com/office/drawing/2014/main" id="{459684A0-2585-E630-B4F0-84A09BEA8427}"/>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7" name="Picture 6">
            <a:extLst>
              <a:ext uri="{FF2B5EF4-FFF2-40B4-BE49-F238E27FC236}">
                <a16:creationId xmlns:a16="http://schemas.microsoft.com/office/drawing/2014/main" id="{58F56B8C-C499-4DD9-FBB5-F5324F8AF2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18621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mage, Small Title and Content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800">
                <a:solidFill>
                  <a:srgbClr val="66678E"/>
                </a:solidFill>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stStyle>
          <a:p>
            <a:pPr lvl="0"/>
            <a:r>
              <a:rPr lang="en-US" dirty="0"/>
              <a:t>Large Body Copy Shown Here</a:t>
            </a:r>
          </a:p>
        </p:txBody>
      </p:sp>
      <p:sp>
        <p:nvSpPr>
          <p:cNvPr id="2" name="Picture Placeholder 4">
            <a:extLst>
              <a:ext uri="{FF2B5EF4-FFF2-40B4-BE49-F238E27FC236}">
                <a16:creationId xmlns:a16="http://schemas.microsoft.com/office/drawing/2014/main" id="{A0FE3F7D-0D81-E51E-79D3-75764DA7DD8B}"/>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3" name="Text Placeholder 8">
            <a:extLst>
              <a:ext uri="{FF2B5EF4-FFF2-40B4-BE49-F238E27FC236}">
                <a16:creationId xmlns:a16="http://schemas.microsoft.com/office/drawing/2014/main" id="{667A4E99-B568-59A0-75F2-3D1B7F1B00C3}"/>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4" name="Slide Number Placeholder 5">
            <a:extLst>
              <a:ext uri="{FF2B5EF4-FFF2-40B4-BE49-F238E27FC236}">
                <a16:creationId xmlns:a16="http://schemas.microsoft.com/office/drawing/2014/main" id="{9AE96F08-9DD9-A01D-1B50-6C268AADECD0}"/>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5" name="Title 1">
            <a:extLst>
              <a:ext uri="{FF2B5EF4-FFF2-40B4-BE49-F238E27FC236}">
                <a16:creationId xmlns:a16="http://schemas.microsoft.com/office/drawing/2014/main" id="{5D7B898B-A0AB-FCF9-436B-DF5469CA35BC}"/>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sp>
        <p:nvSpPr>
          <p:cNvPr id="6" name="Title 1">
            <a:extLst>
              <a:ext uri="{FF2B5EF4-FFF2-40B4-BE49-F238E27FC236}">
                <a16:creationId xmlns:a16="http://schemas.microsoft.com/office/drawing/2014/main" id="{F10D27CD-CD83-61EA-52DC-202B28423779}"/>
              </a:ext>
            </a:extLst>
          </p:cNvPr>
          <p:cNvSpPr>
            <a:spLocks noGrp="1"/>
          </p:cNvSpPr>
          <p:nvPr>
            <p:ph type="title" hasCustomPrompt="1"/>
          </p:nvPr>
        </p:nvSpPr>
        <p:spPr>
          <a:xfrm>
            <a:off x="838200" y="1571128"/>
            <a:ext cx="5257800" cy="520908"/>
          </a:xfrm>
        </p:spPr>
        <p:txBody>
          <a:bodyPr>
            <a:noAutofit/>
          </a:bodyPr>
          <a:lstStyle>
            <a:lvl1pPr>
              <a:defRPr sz="1400" b="1"/>
            </a:lvl1pPr>
          </a:lstStyle>
          <a:p>
            <a:r>
              <a:rPr lang="en-US" dirty="0"/>
              <a:t>SMALLER HEADLINE TREATMENT HERE</a:t>
            </a:r>
          </a:p>
        </p:txBody>
      </p:sp>
      <p:pic>
        <p:nvPicPr>
          <p:cNvPr id="7" name="Picture 6">
            <a:extLst>
              <a:ext uri="{FF2B5EF4-FFF2-40B4-BE49-F238E27FC236}">
                <a16:creationId xmlns:a16="http://schemas.microsoft.com/office/drawing/2014/main" id="{C89EE65C-F4C1-FF0B-5F8B-39F0ADE552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8451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mage, Title and Content SV1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2" name="Slide Number Placeholder 5">
            <a:extLst>
              <a:ext uri="{FF2B5EF4-FFF2-40B4-BE49-F238E27FC236}">
                <a16:creationId xmlns:a16="http://schemas.microsoft.com/office/drawing/2014/main" id="{C3EAF229-1F1E-61CC-0682-CC2F69561D26}"/>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3" name="Title 1">
            <a:extLst>
              <a:ext uri="{FF2B5EF4-FFF2-40B4-BE49-F238E27FC236}">
                <a16:creationId xmlns:a16="http://schemas.microsoft.com/office/drawing/2014/main" id="{AE89C09C-CFB3-CC1A-C35F-24254CD6D4B8}"/>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4" name="Picture 3">
            <a:extLst>
              <a:ext uri="{FF2B5EF4-FFF2-40B4-BE49-F238E27FC236}">
                <a16:creationId xmlns:a16="http://schemas.microsoft.com/office/drawing/2014/main" id="{1F3A1388-4BDA-34FF-80E7-F3F9072DDC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404656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728864-2E8F-ED80-56B4-C8F6409514A6}"/>
              </a:ext>
            </a:extLst>
          </p:cNvPr>
          <p:cNvSpPr>
            <a:spLocks noGrp="1"/>
          </p:cNvSpPr>
          <p:nvPr>
            <p:ph type="pic" sz="quarter" idx="16" hasCustomPrompt="1"/>
          </p:nvPr>
        </p:nvSpPr>
        <p:spPr>
          <a:xfrm>
            <a:off x="0" y="0"/>
            <a:ext cx="12192000" cy="6858000"/>
          </a:xfrm>
        </p:spPr>
        <p:txBody>
          <a:bodyPr anchor="ctr">
            <a:normAutofit/>
          </a:bodyPr>
          <a:lstStyle>
            <a:lvl1pPr marL="0" indent="0" algn="ctr">
              <a:buNone/>
              <a:defRPr sz="1200"/>
            </a:lvl1pPr>
          </a:lstStyle>
          <a:p>
            <a:r>
              <a:rPr lang="en-US" dirty="0"/>
              <a:t>INSERT IMAGE HERE</a:t>
            </a:r>
          </a:p>
        </p:txBody>
      </p:sp>
      <p:sp>
        <p:nvSpPr>
          <p:cNvPr id="4" name="Slide Number Placeholder 5">
            <a:extLst>
              <a:ext uri="{FF2B5EF4-FFF2-40B4-BE49-F238E27FC236}">
                <a16:creationId xmlns:a16="http://schemas.microsoft.com/office/drawing/2014/main" id="{3F70AFDE-C07E-C37A-9C1A-03757DAC3EF8}"/>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A306A1DB-640A-882D-9641-ECBC053E38B1}"/>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2" name="Picture 1">
            <a:extLst>
              <a:ext uri="{FF2B5EF4-FFF2-40B4-BE49-F238E27FC236}">
                <a16:creationId xmlns:a16="http://schemas.microsoft.com/office/drawing/2014/main" id="{FE090D08-D398-349E-8D3D-FC65F3434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275422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Title and Content SV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AD98BA-8373-2D6B-29CF-E419F29574B8}"/>
              </a:ext>
            </a:extLst>
          </p:cNvPr>
          <p:cNvSpPr>
            <a:spLocks noGrp="1"/>
          </p:cNvSpPr>
          <p:nvPr>
            <p:ph type="title" hasCustomPrompt="1"/>
          </p:nvPr>
        </p:nvSpPr>
        <p:spPr>
          <a:xfrm>
            <a:off x="838200" y="1471408"/>
            <a:ext cx="5257800" cy="620627"/>
          </a:xfrm>
        </p:spPr>
        <p:txBody>
          <a:bodyPr>
            <a:normAutofit/>
          </a:bodyPr>
          <a:lstStyle>
            <a:lvl1pPr>
              <a:defRPr sz="2800"/>
            </a:lvl1pPr>
          </a:lstStyle>
          <a:p>
            <a:r>
              <a:rPr lang="en-US" dirty="0"/>
              <a:t>Headline Treatment Here</a:t>
            </a:r>
          </a:p>
        </p:txBody>
      </p:sp>
      <p:sp>
        <p:nvSpPr>
          <p:cNvPr id="15" name="Content Placeholder 2">
            <a:extLst>
              <a:ext uri="{FF2B5EF4-FFF2-40B4-BE49-F238E27FC236}">
                <a16:creationId xmlns:a16="http://schemas.microsoft.com/office/drawing/2014/main" id="{EF6328D5-5121-25C6-FA59-F44601B742EB}"/>
              </a:ext>
            </a:extLst>
          </p:cNvPr>
          <p:cNvSpPr>
            <a:spLocks noGrp="1"/>
          </p:cNvSpPr>
          <p:nvPr>
            <p:ph idx="1" hasCustomPrompt="1"/>
          </p:nvPr>
        </p:nvSpPr>
        <p:spPr>
          <a:xfrm>
            <a:off x="838200" y="2092036"/>
            <a:ext cx="5257800" cy="3294386"/>
          </a:xfrm>
        </p:spPr>
        <p:txBody>
          <a:bodyPr>
            <a:normAutofit/>
          </a:bodyPr>
          <a:lstStyle>
            <a:lvl1pPr marL="0" indent="0">
              <a:buNone/>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Body Copy Shown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2D203B0D-FD74-0533-F04B-09F534EA06E1}"/>
              </a:ext>
            </a:extLst>
          </p:cNvPr>
          <p:cNvSpPr>
            <a:spLocks noGrp="1"/>
          </p:cNvSpPr>
          <p:nvPr>
            <p:ph type="pic" sz="quarter" idx="16" hasCustomPrompt="1"/>
          </p:nvPr>
        </p:nvSpPr>
        <p:spPr>
          <a:xfrm>
            <a:off x="6466788" y="1471613"/>
            <a:ext cx="5009250" cy="3430325"/>
          </a:xfrm>
        </p:spPr>
        <p:txBody>
          <a:bodyPr anchor="ctr">
            <a:normAutofit/>
          </a:bodyPr>
          <a:lstStyle>
            <a:lvl1pPr marL="0" indent="0" algn="ctr">
              <a:buNone/>
              <a:defRPr sz="1200"/>
            </a:lvl1pPr>
          </a:lstStyle>
          <a:p>
            <a:r>
              <a:rPr lang="en-US" dirty="0"/>
              <a:t>INSERT IMAGE HERE</a:t>
            </a:r>
          </a:p>
        </p:txBody>
      </p:sp>
      <p:sp>
        <p:nvSpPr>
          <p:cNvPr id="9" name="Text Placeholder 8">
            <a:extLst>
              <a:ext uri="{FF2B5EF4-FFF2-40B4-BE49-F238E27FC236}">
                <a16:creationId xmlns:a16="http://schemas.microsoft.com/office/drawing/2014/main" id="{46BCFC7C-977D-D54C-4237-687E492E1C58}"/>
              </a:ext>
            </a:extLst>
          </p:cNvPr>
          <p:cNvSpPr>
            <a:spLocks noGrp="1"/>
          </p:cNvSpPr>
          <p:nvPr>
            <p:ph type="body" sz="quarter" idx="17" hasCustomPrompt="1"/>
          </p:nvPr>
        </p:nvSpPr>
        <p:spPr>
          <a:xfrm>
            <a:off x="6466788" y="5097879"/>
            <a:ext cx="5009251" cy="297934"/>
          </a:xfrm>
        </p:spPr>
        <p:txBody>
          <a:bodyPr>
            <a:noAutofit/>
          </a:bodyPr>
          <a:lstStyle>
            <a:lvl1pPr marL="0" indent="0">
              <a:buNone/>
              <a:defRPr sz="1000" i="1"/>
            </a:lvl1pPr>
          </a:lstStyle>
          <a:p>
            <a:pPr lvl="0"/>
            <a:r>
              <a:rPr lang="en-US" dirty="0"/>
              <a:t>Image Caption Shown Here</a:t>
            </a:r>
          </a:p>
        </p:txBody>
      </p:sp>
      <p:sp>
        <p:nvSpPr>
          <p:cNvPr id="11" name="Slide Number Placeholder 5">
            <a:extLst>
              <a:ext uri="{FF2B5EF4-FFF2-40B4-BE49-F238E27FC236}">
                <a16:creationId xmlns:a16="http://schemas.microsoft.com/office/drawing/2014/main" id="{D676C56E-D41E-E7A6-84D2-D35D27BC5D3D}"/>
              </a:ext>
            </a:extLst>
          </p:cNvPr>
          <p:cNvSpPr>
            <a:spLocks noGrp="1"/>
          </p:cNvSpPr>
          <p:nvPr>
            <p:ph type="sldNum" sz="quarter" idx="12"/>
          </p:nvPr>
        </p:nvSpPr>
        <p:spPr>
          <a:xfrm>
            <a:off x="9696039" y="6131741"/>
            <a:ext cx="1780309" cy="297935"/>
          </a:xfrm>
        </p:spPr>
        <p:txBody>
          <a:bodyPr/>
          <a:lstStyle>
            <a:lvl1pPr>
              <a:defRPr sz="1200">
                <a:solidFill>
                  <a:srgbClr val="66678E"/>
                </a:solidFill>
              </a:defRPr>
            </a:lvl1pPr>
          </a:lstStyle>
          <a:p>
            <a:r>
              <a:rPr lang="en-US" b="1" dirty="0"/>
              <a:t>  </a:t>
            </a:r>
            <a:r>
              <a:rPr lang="en-US" b="1" dirty="0" err="1"/>
              <a:t>oncc.org</a:t>
            </a:r>
            <a:r>
              <a:rPr lang="en-US" b="1" dirty="0"/>
              <a:t>  </a:t>
            </a:r>
            <a:r>
              <a:rPr lang="en-US" dirty="0"/>
              <a:t>| </a:t>
            </a:r>
            <a:fld id="{F93B5B1A-476C-2E46-B958-D14BD43DEBFB}" type="slidenum">
              <a:rPr lang="en-US" smtClean="0"/>
              <a:pPr/>
              <a:t>‹#›</a:t>
            </a:fld>
            <a:endParaRPr lang="en-US" dirty="0"/>
          </a:p>
        </p:txBody>
      </p:sp>
      <p:sp>
        <p:nvSpPr>
          <p:cNvPr id="12" name="Title 1">
            <a:extLst>
              <a:ext uri="{FF2B5EF4-FFF2-40B4-BE49-F238E27FC236}">
                <a16:creationId xmlns:a16="http://schemas.microsoft.com/office/drawing/2014/main" id="{F8A9DD5E-7D5F-1C0F-3B70-33F6A0147BBA}"/>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rgbClr val="66678E"/>
                </a:solidFill>
              </a:rPr>
              <a:t>ONCOLOGY NURSING CERTIFICATION CORPORATION</a:t>
            </a:r>
          </a:p>
        </p:txBody>
      </p:sp>
      <p:pic>
        <p:nvPicPr>
          <p:cNvPr id="2" name="Picture 1">
            <a:extLst>
              <a:ext uri="{FF2B5EF4-FFF2-40B4-BE49-F238E27FC236}">
                <a16:creationId xmlns:a16="http://schemas.microsoft.com/office/drawing/2014/main" id="{A30B61E4-7568-905B-7C3F-01913239AE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346" y="6143210"/>
            <a:ext cx="1109549" cy="274996"/>
          </a:xfrm>
          <a:prstGeom prst="rect">
            <a:avLst/>
          </a:prstGeom>
        </p:spPr>
      </p:pic>
    </p:spTree>
    <p:extLst>
      <p:ext uri="{BB962C8B-B14F-4D97-AF65-F5344CB8AC3E}">
        <p14:creationId xmlns:p14="http://schemas.microsoft.com/office/powerpoint/2010/main" val="27150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Break SV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47B-A210-33F1-6F7A-877B392AA87B}"/>
              </a:ext>
            </a:extLst>
          </p:cNvPr>
          <p:cNvSpPr>
            <a:spLocks noGrp="1"/>
          </p:cNvSpPr>
          <p:nvPr>
            <p:ph type="ctrTitle" hasCustomPrompt="1"/>
          </p:nvPr>
        </p:nvSpPr>
        <p:spPr>
          <a:xfrm>
            <a:off x="715205" y="2888392"/>
            <a:ext cx="5449925" cy="1377779"/>
          </a:xfr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Section Break Title Treatment Shown Here</a:t>
            </a:r>
          </a:p>
        </p:txBody>
      </p:sp>
      <p:sp>
        <p:nvSpPr>
          <p:cNvPr id="3" name="Subtitle 2">
            <a:extLst>
              <a:ext uri="{FF2B5EF4-FFF2-40B4-BE49-F238E27FC236}">
                <a16:creationId xmlns:a16="http://schemas.microsoft.com/office/drawing/2014/main" id="{7AC7FF88-D59E-9B90-C529-C30FAFA0594A}"/>
              </a:ext>
            </a:extLst>
          </p:cNvPr>
          <p:cNvSpPr>
            <a:spLocks noGrp="1"/>
          </p:cNvSpPr>
          <p:nvPr>
            <p:ph type="subTitle" idx="1"/>
          </p:nvPr>
        </p:nvSpPr>
        <p:spPr>
          <a:xfrm>
            <a:off x="715205" y="4371247"/>
            <a:ext cx="5449925" cy="549832"/>
          </a:xfrm>
        </p:spPr>
        <p:txBody>
          <a:bodyPr>
            <a:normAutofit/>
          </a:bodyPr>
          <a:lstStyle>
            <a:lvl1pPr marL="0" indent="0" algn="l">
              <a:buNone/>
              <a:defRPr sz="1800">
                <a:solidFill>
                  <a:srgbClr val="EDA80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E659913B-2007-1CEC-10A5-5EBE450CEF44}"/>
              </a:ext>
            </a:extLst>
          </p:cNvPr>
          <p:cNvSpPr>
            <a:spLocks noGrp="1"/>
          </p:cNvSpPr>
          <p:nvPr>
            <p:ph type="sldNum" sz="quarter" idx="12"/>
          </p:nvPr>
        </p:nvSpPr>
        <p:spPr>
          <a:xfrm>
            <a:off x="9696039" y="6131741"/>
            <a:ext cx="1780309" cy="297935"/>
          </a:xfrm>
        </p:spPr>
        <p:txBody>
          <a:bodyPr/>
          <a:lstStyle>
            <a:lvl1pPr>
              <a:defRPr sz="1200">
                <a:solidFill>
                  <a:schemeClr val="bg1"/>
                </a:solidFill>
              </a:defRPr>
            </a:lvl1pPr>
          </a:lstStyle>
          <a:p>
            <a:r>
              <a:rPr lang="en-US" b="1"/>
              <a:t>  oncc.org  </a:t>
            </a:r>
            <a:r>
              <a:rPr lang="en-US"/>
              <a:t>| </a:t>
            </a:r>
            <a:fld id="{F93B5B1A-476C-2E46-B958-D14BD43DEBFB}" type="slidenum">
              <a:rPr lang="en-US" smtClean="0"/>
              <a:pPr/>
              <a:t>‹#›</a:t>
            </a:fld>
            <a:endParaRPr lang="en-US" dirty="0"/>
          </a:p>
        </p:txBody>
      </p:sp>
      <p:sp>
        <p:nvSpPr>
          <p:cNvPr id="6" name="Title 1">
            <a:extLst>
              <a:ext uri="{FF2B5EF4-FFF2-40B4-BE49-F238E27FC236}">
                <a16:creationId xmlns:a16="http://schemas.microsoft.com/office/drawing/2014/main" id="{D7835854-1EB7-9D5F-31CF-753B8B6F210F}"/>
              </a:ext>
            </a:extLst>
          </p:cNvPr>
          <p:cNvSpPr txBox="1">
            <a:spLocks/>
          </p:cNvSpPr>
          <p:nvPr/>
        </p:nvSpPr>
        <p:spPr>
          <a:xfrm>
            <a:off x="823912" y="597793"/>
            <a:ext cx="10515600" cy="22801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rgbClr val="002C39"/>
                </a:solidFill>
                <a:latin typeface="Arial" panose="020B0604020202020204" pitchFamily="34" charset="0"/>
                <a:ea typeface="+mj-ea"/>
                <a:cs typeface="Arial" panose="020B0604020202020204" pitchFamily="34" charset="0"/>
              </a:defRPr>
            </a:lvl1pPr>
          </a:lstStyle>
          <a:p>
            <a:r>
              <a:rPr lang="en-US" sz="1100" b="1" dirty="0">
                <a:solidFill>
                  <a:schemeClr val="bg1"/>
                </a:solidFill>
              </a:rPr>
              <a:t>ONCOLOGY NURSING CERTIFICATION CORPORATION</a:t>
            </a:r>
          </a:p>
        </p:txBody>
      </p:sp>
      <p:pic>
        <p:nvPicPr>
          <p:cNvPr id="7" name="Picture 6">
            <a:extLst>
              <a:ext uri="{FF2B5EF4-FFF2-40B4-BE49-F238E27FC236}">
                <a16:creationId xmlns:a16="http://schemas.microsoft.com/office/drawing/2014/main" id="{0803E278-FE34-E185-7CD0-9A8188385B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198" y="6159012"/>
            <a:ext cx="1109549" cy="274996"/>
          </a:xfrm>
          <a:prstGeom prst="rect">
            <a:avLst/>
          </a:prstGeom>
        </p:spPr>
      </p:pic>
    </p:spTree>
    <p:extLst>
      <p:ext uri="{BB962C8B-B14F-4D97-AF65-F5344CB8AC3E}">
        <p14:creationId xmlns:p14="http://schemas.microsoft.com/office/powerpoint/2010/main" val="21722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74E44-9133-E354-65E1-96CCB8656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736BBC-5469-E79D-1F75-85D01E65E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B7646-ECED-651F-28FF-C8AC33A64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2C39"/>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2C094CA4-4113-37D5-9C69-FF26285E6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2C3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67B8315-839D-3590-9B42-9D1B0A8DC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C39"/>
                </a:solidFill>
                <a:latin typeface="Arial" panose="020B0604020202020204" pitchFamily="34" charset="0"/>
                <a:cs typeface="Arial" panose="020B0604020202020204" pitchFamily="34" charset="0"/>
              </a:defRPr>
            </a:lvl1pPr>
          </a:lstStyle>
          <a:p>
            <a:fld id="{F93B5B1A-476C-2E46-B958-D14BD43DEBFB}" type="slidenum">
              <a:rPr lang="en-US" smtClean="0"/>
              <a:pPr/>
              <a:t>‹#›</a:t>
            </a:fld>
            <a:endParaRPr lang="en-US"/>
          </a:p>
        </p:txBody>
      </p:sp>
    </p:spTree>
    <p:extLst>
      <p:ext uri="{BB962C8B-B14F-4D97-AF65-F5344CB8AC3E}">
        <p14:creationId xmlns:p14="http://schemas.microsoft.com/office/powerpoint/2010/main" val="175007430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726" r:id="rId3"/>
    <p:sldLayoutId id="2147483650" r:id="rId4"/>
    <p:sldLayoutId id="2147483667" r:id="rId5"/>
    <p:sldLayoutId id="2147483664" r:id="rId6"/>
    <p:sldLayoutId id="2147483669" r:id="rId7"/>
    <p:sldLayoutId id="2147483668" r:id="rId8"/>
    <p:sldLayoutId id="2147483727" r:id="rId9"/>
    <p:sldLayoutId id="2147483671" r:id="rId10"/>
    <p:sldLayoutId id="2147483672" r:id="rId11"/>
    <p:sldLayoutId id="2147483673" r:id="rId12"/>
    <p:sldLayoutId id="2147483674" r:id="rId13"/>
    <p:sldLayoutId id="2147483675" r:id="rId14"/>
    <p:sldLayoutId id="2147483728" r:id="rId15"/>
    <p:sldLayoutId id="2147483676" r:id="rId16"/>
    <p:sldLayoutId id="2147483677" r:id="rId17"/>
    <p:sldLayoutId id="2147483678" r:id="rId18"/>
    <p:sldLayoutId id="2147483679" r:id="rId19"/>
    <p:sldLayoutId id="2147483680" r:id="rId20"/>
    <p:sldLayoutId id="2147483729" r:id="rId21"/>
    <p:sldLayoutId id="2147483681" r:id="rId22"/>
    <p:sldLayoutId id="2147483682" r:id="rId23"/>
    <p:sldLayoutId id="2147483683" r:id="rId24"/>
    <p:sldLayoutId id="2147483684" r:id="rId25"/>
    <p:sldLayoutId id="2147483685" r:id="rId26"/>
    <p:sldLayoutId id="2147483730" r:id="rId27"/>
    <p:sldLayoutId id="2147483686" r:id="rId28"/>
    <p:sldLayoutId id="2147483687" r:id="rId29"/>
    <p:sldLayoutId id="2147483688" r:id="rId30"/>
    <p:sldLayoutId id="2147483689" r:id="rId31"/>
    <p:sldLayoutId id="2147483690" r:id="rId32"/>
    <p:sldLayoutId id="2147483731" r:id="rId33"/>
    <p:sldLayoutId id="2147483691" r:id="rId34"/>
    <p:sldLayoutId id="2147483692" r:id="rId35"/>
    <p:sldLayoutId id="2147483693" r:id="rId36"/>
    <p:sldLayoutId id="2147483694" r:id="rId37"/>
    <p:sldLayoutId id="2147483695" r:id="rId38"/>
    <p:sldLayoutId id="2147483732" r:id="rId39"/>
    <p:sldLayoutId id="2147483696" r:id="rId40"/>
    <p:sldLayoutId id="2147483697" r:id="rId41"/>
    <p:sldLayoutId id="2147483698" r:id="rId42"/>
    <p:sldLayoutId id="2147483699" r:id="rId43"/>
    <p:sldLayoutId id="2147483700" r:id="rId44"/>
    <p:sldLayoutId id="2147483733" r:id="rId45"/>
    <p:sldLayoutId id="2147483701" r:id="rId46"/>
    <p:sldLayoutId id="2147483702" r:id="rId47"/>
    <p:sldLayoutId id="2147483703" r:id="rId48"/>
    <p:sldLayoutId id="2147483704" r:id="rId49"/>
    <p:sldLayoutId id="2147483705" r:id="rId50"/>
    <p:sldLayoutId id="2147483734" r:id="rId51"/>
    <p:sldLayoutId id="2147483706" r:id="rId52"/>
    <p:sldLayoutId id="2147483707" r:id="rId53"/>
    <p:sldLayoutId id="2147483708" r:id="rId54"/>
    <p:sldLayoutId id="2147483709" r:id="rId55"/>
    <p:sldLayoutId id="2147483710" r:id="rId56"/>
    <p:sldLayoutId id="2147483735" r:id="rId57"/>
    <p:sldLayoutId id="2147483711" r:id="rId58"/>
    <p:sldLayoutId id="2147483712" r:id="rId59"/>
    <p:sldLayoutId id="2147483713" r:id="rId60"/>
    <p:sldLayoutId id="2147483714" r:id="rId61"/>
    <p:sldLayoutId id="2147483715" r:id="rId62"/>
    <p:sldLayoutId id="2147483736" r:id="rId63"/>
    <p:sldLayoutId id="2147483716" r:id="rId64"/>
    <p:sldLayoutId id="2147483717" r:id="rId65"/>
    <p:sldLayoutId id="2147483718" r:id="rId66"/>
    <p:sldLayoutId id="2147483719" r:id="rId67"/>
    <p:sldLayoutId id="2147483720" r:id="rId68"/>
    <p:sldLayoutId id="2147483737" r:id="rId69"/>
    <p:sldLayoutId id="2147483721" r:id="rId70"/>
    <p:sldLayoutId id="2147483722" r:id="rId71"/>
    <p:sldLayoutId id="2147483723" r:id="rId72"/>
    <p:sldLayoutId id="2147483724" r:id="rId73"/>
    <p:sldLayoutId id="2147483725" r:id="rId74"/>
    <p:sldLayoutId id="2147483670"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rgbClr val="002C3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C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C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C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C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C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cc.org/benefits-certificatio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oncc.org/benefits-certification"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EAD9-C283-84DE-68B7-B7F52B7758EE}"/>
              </a:ext>
            </a:extLst>
          </p:cNvPr>
          <p:cNvSpPr>
            <a:spLocks noGrp="1"/>
          </p:cNvSpPr>
          <p:nvPr>
            <p:ph type="ctrTitle"/>
          </p:nvPr>
        </p:nvSpPr>
        <p:spPr>
          <a:xfrm>
            <a:off x="498389" y="2888392"/>
            <a:ext cx="3875903" cy="1377779"/>
          </a:xfrm>
        </p:spPr>
        <p:txBody>
          <a:bodyPr>
            <a:normAutofit/>
          </a:bodyPr>
          <a:lstStyle/>
          <a:p>
            <a:r>
              <a:rPr lang="en-US" sz="4000" dirty="0">
                <a:solidFill>
                  <a:schemeClr val="bg1"/>
                </a:solidFill>
              </a:rPr>
              <a:t>The Value of Certification</a:t>
            </a:r>
            <a:endParaRPr lang="en-US" sz="4000" dirty="0"/>
          </a:p>
        </p:txBody>
      </p:sp>
      <p:sp>
        <p:nvSpPr>
          <p:cNvPr id="3" name="Subtitle 2">
            <a:extLst>
              <a:ext uri="{FF2B5EF4-FFF2-40B4-BE49-F238E27FC236}">
                <a16:creationId xmlns:a16="http://schemas.microsoft.com/office/drawing/2014/main" id="{B360B5AA-5FB3-0C16-A167-0E72EDF7F274}"/>
              </a:ext>
            </a:extLst>
          </p:cNvPr>
          <p:cNvSpPr>
            <a:spLocks noGrp="1"/>
          </p:cNvSpPr>
          <p:nvPr>
            <p:ph type="subTitle" idx="1"/>
          </p:nvPr>
        </p:nvSpPr>
        <p:spPr>
          <a:xfrm>
            <a:off x="498389" y="4371247"/>
            <a:ext cx="4338654" cy="549832"/>
          </a:xfrm>
        </p:spPr>
        <p:txBody>
          <a:bodyPr>
            <a:normAutofit/>
          </a:bodyPr>
          <a:lstStyle/>
          <a:p>
            <a:r>
              <a:rPr lang="en-US" dirty="0"/>
              <a:t>Recent R</a:t>
            </a:r>
            <a:r>
              <a:rPr lang="en-US" sz="1800" dirty="0"/>
              <a:t>esearch the Makes the Case</a:t>
            </a:r>
            <a:endParaRPr lang="en-US" dirty="0"/>
          </a:p>
        </p:txBody>
      </p:sp>
    </p:spTree>
    <p:extLst>
      <p:ext uri="{BB962C8B-B14F-4D97-AF65-F5344CB8AC3E}">
        <p14:creationId xmlns:p14="http://schemas.microsoft.com/office/powerpoint/2010/main" val="1702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2359F-77A6-5480-A20A-8080FD49C2C5}"/>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10</a:t>
            </a:fld>
            <a:endParaRPr lang="en-US" dirty="0"/>
          </a:p>
        </p:txBody>
      </p:sp>
      <p:sp>
        <p:nvSpPr>
          <p:cNvPr id="7" name="Rectangle 6">
            <a:extLst>
              <a:ext uri="{FF2B5EF4-FFF2-40B4-BE49-F238E27FC236}">
                <a16:creationId xmlns:a16="http://schemas.microsoft.com/office/drawing/2014/main" id="{2019BE1A-C86B-1E42-8A92-7B8A482E0DC0}"/>
              </a:ext>
            </a:extLst>
          </p:cNvPr>
          <p:cNvSpPr/>
          <p:nvPr/>
        </p:nvSpPr>
        <p:spPr>
          <a:xfrm>
            <a:off x="477078" y="490330"/>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2BC75B-778C-17F5-2949-9464A6F03C9B}"/>
              </a:ext>
            </a:extLst>
          </p:cNvPr>
          <p:cNvSpPr/>
          <p:nvPr/>
        </p:nvSpPr>
        <p:spPr>
          <a:xfrm>
            <a:off x="477078" y="6046467"/>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684821-EBF5-3855-136F-677CCBCE67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7078" y="725556"/>
            <a:ext cx="10330588" cy="5154553"/>
          </a:xfrm>
          <a:prstGeom prst="rect">
            <a:avLst/>
          </a:prstGeom>
        </p:spPr>
      </p:pic>
    </p:spTree>
    <p:extLst>
      <p:ext uri="{BB962C8B-B14F-4D97-AF65-F5344CB8AC3E}">
        <p14:creationId xmlns:p14="http://schemas.microsoft.com/office/powerpoint/2010/main" val="28511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2359F-77A6-5480-A20A-8080FD49C2C5}"/>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11</a:t>
            </a:fld>
            <a:endParaRPr lang="en-US" dirty="0"/>
          </a:p>
        </p:txBody>
      </p:sp>
      <p:sp>
        <p:nvSpPr>
          <p:cNvPr id="7" name="Rectangle 6">
            <a:extLst>
              <a:ext uri="{FF2B5EF4-FFF2-40B4-BE49-F238E27FC236}">
                <a16:creationId xmlns:a16="http://schemas.microsoft.com/office/drawing/2014/main" id="{2019BE1A-C86B-1E42-8A92-7B8A482E0DC0}"/>
              </a:ext>
            </a:extLst>
          </p:cNvPr>
          <p:cNvSpPr/>
          <p:nvPr/>
        </p:nvSpPr>
        <p:spPr>
          <a:xfrm>
            <a:off x="477078" y="490330"/>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2BC75B-778C-17F5-2949-9464A6F03C9B}"/>
              </a:ext>
            </a:extLst>
          </p:cNvPr>
          <p:cNvSpPr/>
          <p:nvPr/>
        </p:nvSpPr>
        <p:spPr>
          <a:xfrm>
            <a:off x="477078" y="6046467"/>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4308F27-8757-7DB8-2345-9CAC676AC887}"/>
              </a:ext>
            </a:extLst>
          </p:cNvPr>
          <p:cNvGrpSpPr>
            <a:grpSpLocks noChangeAspect="1"/>
          </p:cNvGrpSpPr>
          <p:nvPr/>
        </p:nvGrpSpPr>
        <p:grpSpPr>
          <a:xfrm>
            <a:off x="970961" y="436517"/>
            <a:ext cx="9322425" cy="5984965"/>
            <a:chOff x="1762127" y="291547"/>
            <a:chExt cx="6414465" cy="3743740"/>
          </a:xfrm>
        </p:grpSpPr>
        <p:pic>
          <p:nvPicPr>
            <p:cNvPr id="6" name="Picture 5">
              <a:extLst>
                <a:ext uri="{FF2B5EF4-FFF2-40B4-BE49-F238E27FC236}">
                  <a16:creationId xmlns:a16="http://schemas.microsoft.com/office/drawing/2014/main" id="{50684821-EBF5-3855-136F-677CCBCE67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2127" y="291547"/>
              <a:ext cx="6414465" cy="583097"/>
            </a:xfrm>
            <a:prstGeom prst="rect">
              <a:avLst/>
            </a:prstGeom>
          </p:spPr>
        </p:pic>
        <p:pic>
          <p:nvPicPr>
            <p:cNvPr id="2" name="Picture 1">
              <a:extLst>
                <a:ext uri="{FF2B5EF4-FFF2-40B4-BE49-F238E27FC236}">
                  <a16:creationId xmlns:a16="http://schemas.microsoft.com/office/drawing/2014/main" id="{0A2F3833-5D9D-6506-12C5-449252204D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2127" y="781878"/>
              <a:ext cx="6414465" cy="3253409"/>
            </a:xfrm>
            <a:prstGeom prst="rect">
              <a:avLst/>
            </a:prstGeom>
          </p:spPr>
        </p:pic>
      </p:grpSp>
    </p:spTree>
    <p:extLst>
      <p:ext uri="{BB962C8B-B14F-4D97-AF65-F5344CB8AC3E}">
        <p14:creationId xmlns:p14="http://schemas.microsoft.com/office/powerpoint/2010/main" val="23352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2359F-77A6-5480-A20A-8080FD49C2C5}"/>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12</a:t>
            </a:fld>
            <a:endParaRPr lang="en-US" dirty="0"/>
          </a:p>
        </p:txBody>
      </p:sp>
      <p:sp>
        <p:nvSpPr>
          <p:cNvPr id="7" name="Rectangle 6">
            <a:extLst>
              <a:ext uri="{FF2B5EF4-FFF2-40B4-BE49-F238E27FC236}">
                <a16:creationId xmlns:a16="http://schemas.microsoft.com/office/drawing/2014/main" id="{2019BE1A-C86B-1E42-8A92-7B8A482E0DC0}"/>
              </a:ext>
            </a:extLst>
          </p:cNvPr>
          <p:cNvSpPr/>
          <p:nvPr/>
        </p:nvSpPr>
        <p:spPr>
          <a:xfrm>
            <a:off x="477078" y="490330"/>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2BC75B-778C-17F5-2949-9464A6F03C9B}"/>
              </a:ext>
            </a:extLst>
          </p:cNvPr>
          <p:cNvSpPr/>
          <p:nvPr/>
        </p:nvSpPr>
        <p:spPr>
          <a:xfrm>
            <a:off x="477078" y="6046467"/>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4308F27-8757-7DB8-2345-9CAC676AC887}"/>
              </a:ext>
            </a:extLst>
          </p:cNvPr>
          <p:cNvGrpSpPr>
            <a:grpSpLocks noChangeAspect="1"/>
          </p:cNvGrpSpPr>
          <p:nvPr/>
        </p:nvGrpSpPr>
        <p:grpSpPr>
          <a:xfrm>
            <a:off x="970961" y="436517"/>
            <a:ext cx="9322425" cy="5984965"/>
            <a:chOff x="1762127" y="291547"/>
            <a:chExt cx="6414465" cy="3743740"/>
          </a:xfrm>
        </p:grpSpPr>
        <p:pic>
          <p:nvPicPr>
            <p:cNvPr id="6" name="Picture 5">
              <a:extLst>
                <a:ext uri="{FF2B5EF4-FFF2-40B4-BE49-F238E27FC236}">
                  <a16:creationId xmlns:a16="http://schemas.microsoft.com/office/drawing/2014/main" id="{50684821-EBF5-3855-136F-677CCBCE67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2127" y="291547"/>
              <a:ext cx="6414465" cy="583097"/>
            </a:xfrm>
            <a:prstGeom prst="rect">
              <a:avLst/>
            </a:prstGeom>
          </p:spPr>
        </p:pic>
        <p:pic>
          <p:nvPicPr>
            <p:cNvPr id="2" name="Picture 1">
              <a:extLst>
                <a:ext uri="{FF2B5EF4-FFF2-40B4-BE49-F238E27FC236}">
                  <a16:creationId xmlns:a16="http://schemas.microsoft.com/office/drawing/2014/main" id="{0A2F3833-5D9D-6506-12C5-449252204D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2127" y="781878"/>
              <a:ext cx="6414465" cy="3253409"/>
            </a:xfrm>
            <a:prstGeom prst="rect">
              <a:avLst/>
            </a:prstGeom>
          </p:spPr>
        </p:pic>
      </p:grpSp>
      <p:sp>
        <p:nvSpPr>
          <p:cNvPr id="5" name="Arrow: Right 4">
            <a:extLst>
              <a:ext uri="{FF2B5EF4-FFF2-40B4-BE49-F238E27FC236}">
                <a16:creationId xmlns:a16="http://schemas.microsoft.com/office/drawing/2014/main" id="{914E0BEA-F978-BCCA-25FF-BFFF6B9D383B}"/>
              </a:ext>
            </a:extLst>
          </p:cNvPr>
          <p:cNvSpPr/>
          <p:nvPr/>
        </p:nvSpPr>
        <p:spPr>
          <a:xfrm>
            <a:off x="1556952" y="3124718"/>
            <a:ext cx="502121" cy="390781"/>
          </a:xfrm>
          <a:prstGeom prst="rightArrow">
            <a:avLst/>
          </a:prstGeom>
          <a:solidFill>
            <a:srgbClr val="A5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F807E4F-E1BB-5E40-8A3C-534A5D85D0D7}"/>
              </a:ext>
            </a:extLst>
          </p:cNvPr>
          <p:cNvSpPr/>
          <p:nvPr/>
        </p:nvSpPr>
        <p:spPr>
          <a:xfrm>
            <a:off x="1556952" y="3570051"/>
            <a:ext cx="502121" cy="390781"/>
          </a:xfrm>
          <a:prstGeom prst="rightArrow">
            <a:avLst/>
          </a:prstGeom>
          <a:solidFill>
            <a:srgbClr val="A5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4DF8B54-75E0-3ED9-84A9-088010CC98A1}"/>
              </a:ext>
            </a:extLst>
          </p:cNvPr>
          <p:cNvSpPr/>
          <p:nvPr/>
        </p:nvSpPr>
        <p:spPr>
          <a:xfrm>
            <a:off x="1556951" y="4512242"/>
            <a:ext cx="502121" cy="390781"/>
          </a:xfrm>
          <a:prstGeom prst="rightArrow">
            <a:avLst/>
          </a:prstGeom>
          <a:solidFill>
            <a:srgbClr val="A5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57A0C7F-ADC2-72A0-604D-B96146B6818B}"/>
              </a:ext>
            </a:extLst>
          </p:cNvPr>
          <p:cNvSpPr/>
          <p:nvPr/>
        </p:nvSpPr>
        <p:spPr>
          <a:xfrm>
            <a:off x="1556951" y="5429719"/>
            <a:ext cx="502121" cy="390781"/>
          </a:xfrm>
          <a:prstGeom prst="rightArrow">
            <a:avLst/>
          </a:prstGeom>
          <a:solidFill>
            <a:srgbClr val="A5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1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25C03C-5AE2-9FC3-8EC6-701B5602217D}"/>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13</a:t>
            </a:fld>
            <a:endParaRPr lang="en-US" dirty="0"/>
          </a:p>
        </p:txBody>
      </p:sp>
      <p:pic>
        <p:nvPicPr>
          <p:cNvPr id="6" name="Picture 5">
            <a:extLst>
              <a:ext uri="{FF2B5EF4-FFF2-40B4-BE49-F238E27FC236}">
                <a16:creationId xmlns:a16="http://schemas.microsoft.com/office/drawing/2014/main" id="{5FF1C734-5C32-7174-A254-F72CD66C9C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2279" y="1060174"/>
            <a:ext cx="8227440" cy="5071567"/>
          </a:xfrm>
          <a:prstGeom prst="rect">
            <a:avLst/>
          </a:prstGeom>
        </p:spPr>
      </p:pic>
      <p:pic>
        <p:nvPicPr>
          <p:cNvPr id="7" name="Picture 6">
            <a:extLst>
              <a:ext uri="{FF2B5EF4-FFF2-40B4-BE49-F238E27FC236}">
                <a16:creationId xmlns:a16="http://schemas.microsoft.com/office/drawing/2014/main" id="{8C9C76A2-8B5D-D3D5-EC41-0CBD0C14DB9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5390" y="69214"/>
            <a:ext cx="10721219" cy="964456"/>
          </a:xfrm>
          <a:prstGeom prst="rect">
            <a:avLst/>
          </a:prstGeom>
        </p:spPr>
      </p:pic>
    </p:spTree>
    <p:extLst>
      <p:ext uri="{BB962C8B-B14F-4D97-AF65-F5344CB8AC3E}">
        <p14:creationId xmlns:p14="http://schemas.microsoft.com/office/powerpoint/2010/main" val="212192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25C03C-5AE2-9FC3-8EC6-701B5602217D}"/>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14</a:t>
            </a:fld>
            <a:endParaRPr lang="en-US" dirty="0"/>
          </a:p>
        </p:txBody>
      </p:sp>
      <p:pic>
        <p:nvPicPr>
          <p:cNvPr id="6" name="Picture 5">
            <a:extLst>
              <a:ext uri="{FF2B5EF4-FFF2-40B4-BE49-F238E27FC236}">
                <a16:creationId xmlns:a16="http://schemas.microsoft.com/office/drawing/2014/main" id="{5FF1C734-5C32-7174-A254-F72CD66C9C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2279" y="1060174"/>
            <a:ext cx="8227440" cy="5071567"/>
          </a:xfrm>
          <a:prstGeom prst="rect">
            <a:avLst/>
          </a:prstGeom>
        </p:spPr>
      </p:pic>
      <p:pic>
        <p:nvPicPr>
          <p:cNvPr id="7" name="Picture 6">
            <a:extLst>
              <a:ext uri="{FF2B5EF4-FFF2-40B4-BE49-F238E27FC236}">
                <a16:creationId xmlns:a16="http://schemas.microsoft.com/office/drawing/2014/main" id="{8C9C76A2-8B5D-D3D5-EC41-0CBD0C14DB9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5390" y="69214"/>
            <a:ext cx="10721219" cy="964456"/>
          </a:xfrm>
          <a:prstGeom prst="rect">
            <a:avLst/>
          </a:prstGeom>
        </p:spPr>
      </p:pic>
      <p:sp>
        <p:nvSpPr>
          <p:cNvPr id="2" name="Arrow: Right 1">
            <a:extLst>
              <a:ext uri="{FF2B5EF4-FFF2-40B4-BE49-F238E27FC236}">
                <a16:creationId xmlns:a16="http://schemas.microsoft.com/office/drawing/2014/main" id="{3C1EE279-F186-025A-67DA-5FA19119E627}"/>
              </a:ext>
            </a:extLst>
          </p:cNvPr>
          <p:cNvSpPr/>
          <p:nvPr/>
        </p:nvSpPr>
        <p:spPr>
          <a:xfrm>
            <a:off x="2211859" y="2105752"/>
            <a:ext cx="502121" cy="390781"/>
          </a:xfrm>
          <a:prstGeom prst="rightArrow">
            <a:avLst/>
          </a:prstGeom>
          <a:solidFill>
            <a:srgbClr val="A53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66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7889-8470-3B6F-49A3-7D662D1CDAA2}"/>
              </a:ext>
            </a:extLst>
          </p:cNvPr>
          <p:cNvSpPr>
            <a:spLocks noGrp="1"/>
          </p:cNvSpPr>
          <p:nvPr>
            <p:ph type="title"/>
          </p:nvPr>
        </p:nvSpPr>
        <p:spPr/>
        <p:txBody>
          <a:bodyPr/>
          <a:lstStyle/>
          <a:p>
            <a:r>
              <a:rPr lang="en-US" dirty="0"/>
              <a:t>Significant takeaways from cross-tabs</a:t>
            </a:r>
          </a:p>
        </p:txBody>
      </p:sp>
      <p:sp>
        <p:nvSpPr>
          <p:cNvPr id="3" name="Content Placeholder 2">
            <a:extLst>
              <a:ext uri="{FF2B5EF4-FFF2-40B4-BE49-F238E27FC236}">
                <a16:creationId xmlns:a16="http://schemas.microsoft.com/office/drawing/2014/main" id="{E2980363-5AFF-C597-D674-1F2094B6BD31}"/>
              </a:ext>
            </a:extLst>
          </p:cNvPr>
          <p:cNvSpPr>
            <a:spLocks noGrp="1"/>
          </p:cNvSpPr>
          <p:nvPr>
            <p:ph idx="1"/>
          </p:nvPr>
        </p:nvSpPr>
        <p:spPr/>
        <p:txBody>
          <a:bodyPr/>
          <a:lstStyle/>
          <a:p>
            <a:pPr marL="342900" indent="-342900">
              <a:buFont typeface="Arial" panose="020B0604020202020204" pitchFamily="34" charset="0"/>
              <a:buChar char="•"/>
            </a:pPr>
            <a:r>
              <a:rPr lang="en-US" dirty="0"/>
              <a:t>Salary Increase Provided – “Anchor effect” for those whose employer does not provide</a:t>
            </a:r>
          </a:p>
          <a:p>
            <a:pPr marL="342900" indent="-342900">
              <a:buFont typeface="Arial" panose="020B0604020202020204" pitchFamily="34" charset="0"/>
              <a:buChar char="•"/>
            </a:pPr>
            <a:r>
              <a:rPr lang="en-US" dirty="0"/>
              <a:t>Current v Never Certified Respondents – Certified nurses rated “time-consuming” and “costly” lower than others (lesser concerns)</a:t>
            </a:r>
          </a:p>
          <a:p>
            <a:pPr marL="342900" indent="-342900">
              <a:buFont typeface="Arial" panose="020B0604020202020204" pitchFamily="34" charset="0"/>
              <a:buChar char="•"/>
            </a:pPr>
            <a:r>
              <a:rPr lang="en-US" dirty="0"/>
              <a:t>Young Demographic – Rated “certification promotes recognition from employers” higher than others</a:t>
            </a:r>
          </a:p>
          <a:p>
            <a:pPr marL="342900" indent="-342900">
              <a:buFont typeface="Arial" panose="020B0604020202020204" pitchFamily="34" charset="0"/>
              <a:buChar char="•"/>
            </a:pPr>
            <a:r>
              <a:rPr lang="en-US" dirty="0"/>
              <a:t>Workplace Setting – No significant differences</a:t>
            </a:r>
          </a:p>
          <a:p>
            <a:pPr marL="342900" indent="-342900">
              <a:buFont typeface="Arial" panose="020B0604020202020204" pitchFamily="34" charset="0"/>
              <a:buChar char="•"/>
            </a:pPr>
            <a:r>
              <a:rPr lang="en-US" dirty="0"/>
              <a:t>Inpatient Setting v Ambulatory – Those working inpatient indicated lower support in recognition from peers, employers, and other professions as a value of being certified. </a:t>
            </a:r>
          </a:p>
          <a:p>
            <a:endParaRPr lang="en-US" dirty="0"/>
          </a:p>
        </p:txBody>
      </p:sp>
      <p:sp>
        <p:nvSpPr>
          <p:cNvPr id="4" name="Slide Number Placeholder 3">
            <a:extLst>
              <a:ext uri="{FF2B5EF4-FFF2-40B4-BE49-F238E27FC236}">
                <a16:creationId xmlns:a16="http://schemas.microsoft.com/office/drawing/2014/main" id="{23ADDEB9-9C9B-FB42-4F68-4C983490576B}"/>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15</a:t>
            </a:fld>
            <a:endParaRPr lang="en-US" dirty="0"/>
          </a:p>
        </p:txBody>
      </p:sp>
    </p:spTree>
    <p:extLst>
      <p:ext uri="{BB962C8B-B14F-4D97-AF65-F5344CB8AC3E}">
        <p14:creationId xmlns:p14="http://schemas.microsoft.com/office/powerpoint/2010/main" val="5981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EAD9-C283-84DE-68B7-B7F52B7758EE}"/>
              </a:ext>
            </a:extLst>
          </p:cNvPr>
          <p:cNvSpPr>
            <a:spLocks noGrp="1"/>
          </p:cNvSpPr>
          <p:nvPr>
            <p:ph type="ctrTitle"/>
          </p:nvPr>
        </p:nvSpPr>
        <p:spPr>
          <a:xfrm>
            <a:off x="498389" y="2888392"/>
            <a:ext cx="3875903" cy="1377779"/>
          </a:xfrm>
        </p:spPr>
        <p:txBody>
          <a:bodyPr>
            <a:normAutofit/>
          </a:bodyPr>
          <a:lstStyle/>
          <a:p>
            <a:r>
              <a:rPr lang="en-US" sz="4000" dirty="0">
                <a:solidFill>
                  <a:schemeClr val="bg1"/>
                </a:solidFill>
              </a:rPr>
              <a:t>The Value of Certification</a:t>
            </a:r>
            <a:endParaRPr lang="en-US" sz="4000" dirty="0"/>
          </a:p>
        </p:txBody>
      </p:sp>
      <p:sp>
        <p:nvSpPr>
          <p:cNvPr id="3" name="Subtitle 2">
            <a:extLst>
              <a:ext uri="{FF2B5EF4-FFF2-40B4-BE49-F238E27FC236}">
                <a16:creationId xmlns:a16="http://schemas.microsoft.com/office/drawing/2014/main" id="{B360B5AA-5FB3-0C16-A167-0E72EDF7F274}"/>
              </a:ext>
            </a:extLst>
          </p:cNvPr>
          <p:cNvSpPr>
            <a:spLocks noGrp="1"/>
          </p:cNvSpPr>
          <p:nvPr>
            <p:ph type="subTitle" idx="1"/>
          </p:nvPr>
        </p:nvSpPr>
        <p:spPr>
          <a:xfrm>
            <a:off x="498389" y="4371247"/>
            <a:ext cx="4444314" cy="868018"/>
          </a:xfrm>
        </p:spPr>
        <p:txBody>
          <a:bodyPr>
            <a:normAutofit/>
          </a:bodyPr>
          <a:lstStyle/>
          <a:p>
            <a:r>
              <a:rPr lang="en-US" sz="1800" dirty="0"/>
              <a:t>A 2022-2023 Research Initiative</a:t>
            </a:r>
          </a:p>
          <a:p>
            <a:r>
              <a:rPr lang="en-US" dirty="0">
                <a:hlinkClick r:id="rId3"/>
              </a:rPr>
              <a:t>https://www.oncc.org/benefits-certification</a:t>
            </a:r>
            <a:endParaRPr lang="en-US" dirty="0"/>
          </a:p>
        </p:txBody>
      </p:sp>
    </p:spTree>
    <p:extLst>
      <p:ext uri="{BB962C8B-B14F-4D97-AF65-F5344CB8AC3E}">
        <p14:creationId xmlns:p14="http://schemas.microsoft.com/office/powerpoint/2010/main" val="289243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BF6FD-17B1-4D17-0958-67375DD4D8BC}"/>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2</a:t>
            </a:fld>
            <a:endParaRPr lang="en-US" dirty="0"/>
          </a:p>
        </p:txBody>
      </p:sp>
      <p:sp>
        <p:nvSpPr>
          <p:cNvPr id="3" name="Title 2">
            <a:extLst>
              <a:ext uri="{FF2B5EF4-FFF2-40B4-BE49-F238E27FC236}">
                <a16:creationId xmlns:a16="http://schemas.microsoft.com/office/drawing/2014/main" id="{745B74C6-2473-9444-486E-C4EF944841AC}"/>
              </a:ext>
            </a:extLst>
          </p:cNvPr>
          <p:cNvSpPr>
            <a:spLocks noGrp="1"/>
          </p:cNvSpPr>
          <p:nvPr>
            <p:ph type="title"/>
          </p:nvPr>
        </p:nvSpPr>
        <p:spPr>
          <a:xfrm>
            <a:off x="838200" y="1471408"/>
            <a:ext cx="8279296" cy="620627"/>
          </a:xfrm>
        </p:spPr>
        <p:txBody>
          <a:bodyPr>
            <a:normAutofit fontScale="90000"/>
          </a:bodyPr>
          <a:lstStyle/>
          <a:p>
            <a:r>
              <a:rPr lang="en-US" dirty="0"/>
              <a:t>ONCC</a:t>
            </a:r>
            <a:r>
              <a:rPr lang="en-US" baseline="30000" dirty="0"/>
              <a:t>®</a:t>
            </a:r>
            <a:r>
              <a:rPr lang="en-US" dirty="0"/>
              <a:t> believes certification makes good oncology nurses even better.</a:t>
            </a:r>
          </a:p>
        </p:txBody>
      </p:sp>
      <p:sp>
        <p:nvSpPr>
          <p:cNvPr id="4" name="Content Placeholder 3">
            <a:extLst>
              <a:ext uri="{FF2B5EF4-FFF2-40B4-BE49-F238E27FC236}">
                <a16:creationId xmlns:a16="http://schemas.microsoft.com/office/drawing/2014/main" id="{3481B44F-EDD4-39FF-7519-B9292D25D703}"/>
              </a:ext>
            </a:extLst>
          </p:cNvPr>
          <p:cNvSpPr>
            <a:spLocks noGrp="1"/>
          </p:cNvSpPr>
          <p:nvPr>
            <p:ph idx="1"/>
          </p:nvPr>
        </p:nvSpPr>
        <p:spPr>
          <a:xfrm>
            <a:off x="838200" y="2383584"/>
            <a:ext cx="10515600" cy="3294386"/>
          </a:xfrm>
        </p:spPr>
        <p:txBody>
          <a:bodyPr>
            <a:normAutofit/>
          </a:bodyPr>
          <a:lstStyle/>
          <a:p>
            <a:pPr marL="342900" indent="-342900">
              <a:buFont typeface="Arial" panose="020B0604020202020204" pitchFamily="34" charset="0"/>
              <a:buChar char="•"/>
            </a:pPr>
            <a:r>
              <a:rPr lang="en-US" sz="2000" dirty="0"/>
              <a:t>ONCC provides the premier nationally accredited certifications for nurses in oncology and related specialties. </a:t>
            </a:r>
          </a:p>
          <a:p>
            <a:pPr marL="342900" indent="-342900">
              <a:buFont typeface="Arial" panose="020B0604020202020204" pitchFamily="34" charset="0"/>
              <a:buChar char="•"/>
            </a:pPr>
            <a:r>
              <a:rPr lang="en-US" sz="2000" dirty="0"/>
              <a:t>Founded in 1984 as a non-profit organization, ONCC administered the first Oncology Certified Nurse (OCN</a:t>
            </a:r>
            <a:r>
              <a:rPr lang="en-US" sz="2000" baseline="30000" dirty="0"/>
              <a:t>®</a:t>
            </a:r>
            <a:r>
              <a:rPr lang="en-US" sz="2000" dirty="0"/>
              <a:t>) examination in 1986. </a:t>
            </a:r>
          </a:p>
          <a:p>
            <a:pPr marL="342900" indent="-342900">
              <a:buFont typeface="Arial" panose="020B0604020202020204" pitchFamily="34" charset="0"/>
              <a:buChar char="•"/>
            </a:pPr>
            <a:r>
              <a:rPr lang="en-US" sz="2000" dirty="0"/>
              <a:t>Today, ONCC offers eight credential programs and has more than 41,000 currently certified nurses.</a:t>
            </a:r>
          </a:p>
          <a:p>
            <a:pPr marL="342900" indent="-342900">
              <a:buFont typeface="Arial" panose="020B0604020202020204" pitchFamily="34" charset="0"/>
              <a:buChar char="•"/>
            </a:pPr>
            <a:r>
              <a:rPr lang="en-US" sz="2000" dirty="0"/>
              <a:t>All ONCC certification examinations are accredited by the National Commission for Certifying Agencies. The NCCA independently determines if credentialing organizations meet established standards.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5323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2904-684E-91CD-4599-D3B44E6EFBAD}"/>
              </a:ext>
            </a:extLst>
          </p:cNvPr>
          <p:cNvSpPr>
            <a:spLocks noGrp="1"/>
          </p:cNvSpPr>
          <p:nvPr>
            <p:ph type="ctrTitle"/>
          </p:nvPr>
        </p:nvSpPr>
        <p:spPr/>
        <p:txBody>
          <a:bodyPr/>
          <a:lstStyle/>
          <a:p>
            <a:r>
              <a:rPr lang="en-US" dirty="0"/>
              <a:t>What we know from previous surveys</a:t>
            </a:r>
          </a:p>
        </p:txBody>
      </p:sp>
      <p:sp>
        <p:nvSpPr>
          <p:cNvPr id="3" name="Subtitle 2">
            <a:extLst>
              <a:ext uri="{FF2B5EF4-FFF2-40B4-BE49-F238E27FC236}">
                <a16:creationId xmlns:a16="http://schemas.microsoft.com/office/drawing/2014/main" id="{809F817A-4B40-D92E-024B-086FB2DD0290}"/>
              </a:ext>
            </a:extLst>
          </p:cNvPr>
          <p:cNvSpPr>
            <a:spLocks noGrp="1"/>
          </p:cNvSpPr>
          <p:nvPr>
            <p:ph type="subTitle" idx="1"/>
          </p:nvPr>
        </p:nvSpPr>
        <p:spPr/>
        <p:txBody>
          <a:bodyPr/>
          <a:lstStyle/>
          <a:p>
            <a:r>
              <a:rPr lang="en-US" dirty="0"/>
              <a:t>By ABNS and I.C.E.</a:t>
            </a:r>
          </a:p>
        </p:txBody>
      </p:sp>
      <p:sp>
        <p:nvSpPr>
          <p:cNvPr id="4" name="Slide Number Placeholder 3">
            <a:extLst>
              <a:ext uri="{FF2B5EF4-FFF2-40B4-BE49-F238E27FC236}">
                <a16:creationId xmlns:a16="http://schemas.microsoft.com/office/drawing/2014/main" id="{5F62FF42-A488-4BD8-FD9F-98BA566F02C4}"/>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3</a:t>
            </a:fld>
            <a:endParaRPr lang="en-US" dirty="0"/>
          </a:p>
        </p:txBody>
      </p:sp>
    </p:spTree>
    <p:extLst>
      <p:ext uri="{BB962C8B-B14F-4D97-AF65-F5344CB8AC3E}">
        <p14:creationId xmlns:p14="http://schemas.microsoft.com/office/powerpoint/2010/main" val="20115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BF6FD-17B1-4D17-0958-67375DD4D8BC}"/>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4</a:t>
            </a:fld>
            <a:endParaRPr lang="en-US" dirty="0"/>
          </a:p>
        </p:txBody>
      </p:sp>
      <p:sp>
        <p:nvSpPr>
          <p:cNvPr id="3" name="Title 2">
            <a:extLst>
              <a:ext uri="{FF2B5EF4-FFF2-40B4-BE49-F238E27FC236}">
                <a16:creationId xmlns:a16="http://schemas.microsoft.com/office/drawing/2014/main" id="{745B74C6-2473-9444-486E-C4EF944841AC}"/>
              </a:ext>
            </a:extLst>
          </p:cNvPr>
          <p:cNvSpPr>
            <a:spLocks noGrp="1"/>
          </p:cNvSpPr>
          <p:nvPr>
            <p:ph type="title"/>
          </p:nvPr>
        </p:nvSpPr>
        <p:spPr/>
        <p:txBody>
          <a:bodyPr/>
          <a:lstStyle/>
          <a:p>
            <a:r>
              <a:rPr lang="en-US" dirty="0"/>
              <a:t>The Value of Certification </a:t>
            </a:r>
          </a:p>
        </p:txBody>
      </p:sp>
      <p:sp>
        <p:nvSpPr>
          <p:cNvPr id="4" name="Content Placeholder 3">
            <a:extLst>
              <a:ext uri="{FF2B5EF4-FFF2-40B4-BE49-F238E27FC236}">
                <a16:creationId xmlns:a16="http://schemas.microsoft.com/office/drawing/2014/main" id="{3481B44F-EDD4-39FF-7519-B9292D25D703}"/>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Specialized knowledge</a:t>
            </a:r>
          </a:p>
          <a:p>
            <a:pPr marL="342900" indent="-342900">
              <a:buFont typeface="Arial" panose="020B0604020202020204" pitchFamily="34" charset="0"/>
              <a:buChar char="•"/>
            </a:pPr>
            <a:r>
              <a:rPr lang="en-US" sz="2000" dirty="0"/>
              <a:t>More in line with standards than non-certified nurses</a:t>
            </a:r>
          </a:p>
          <a:p>
            <a:pPr marL="342900" indent="-342900">
              <a:buFont typeface="Arial" panose="020B0604020202020204" pitchFamily="34" charset="0"/>
              <a:buChar char="•"/>
            </a:pPr>
            <a:r>
              <a:rPr lang="en-US" sz="2000" dirty="0"/>
              <a:t>Strong sense of pride and accomplishment</a:t>
            </a:r>
          </a:p>
          <a:p>
            <a:pPr marL="342900" indent="-342900">
              <a:buFont typeface="Arial" panose="020B0604020202020204" pitchFamily="34" charset="0"/>
              <a:buChar char="•"/>
            </a:pPr>
            <a:r>
              <a:rPr lang="en-US" sz="2000" dirty="0"/>
              <a:t>More confident in ability</a:t>
            </a:r>
          </a:p>
          <a:p>
            <a:pPr marL="342900" indent="-342900">
              <a:buFont typeface="Arial" panose="020B0604020202020204" pitchFamily="34" charset="0"/>
              <a:buChar char="•"/>
            </a:pPr>
            <a:r>
              <a:rPr lang="en-US" sz="2000" dirty="0"/>
              <a:t>Sense of personal satisfaction</a:t>
            </a:r>
          </a:p>
          <a:p>
            <a:pPr marL="342900" indent="-342900">
              <a:buFont typeface="Arial" panose="020B0604020202020204" pitchFamily="34" charset="0"/>
              <a:buChar char="•"/>
            </a:pPr>
            <a:r>
              <a:rPr lang="en-US" sz="2000" dirty="0"/>
              <a:t>Professional growth</a:t>
            </a:r>
          </a:p>
          <a:p>
            <a:pPr marL="342900" indent="-342900">
              <a:buFont typeface="Arial" panose="020B0604020202020204" pitchFamily="34" charset="0"/>
              <a:buChar char="•"/>
            </a:pPr>
            <a:r>
              <a:rPr lang="en-US" sz="2000" dirty="0"/>
              <a:t>Shows commitment to profession</a:t>
            </a:r>
          </a:p>
        </p:txBody>
      </p:sp>
    </p:spTree>
    <p:extLst>
      <p:ext uri="{BB962C8B-B14F-4D97-AF65-F5344CB8AC3E}">
        <p14:creationId xmlns:p14="http://schemas.microsoft.com/office/powerpoint/2010/main" val="123870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BF6FD-17B1-4D17-0958-67375DD4D8BC}"/>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5</a:t>
            </a:fld>
            <a:endParaRPr lang="en-US" dirty="0"/>
          </a:p>
        </p:txBody>
      </p:sp>
      <p:sp>
        <p:nvSpPr>
          <p:cNvPr id="3" name="Title 2">
            <a:extLst>
              <a:ext uri="{FF2B5EF4-FFF2-40B4-BE49-F238E27FC236}">
                <a16:creationId xmlns:a16="http://schemas.microsoft.com/office/drawing/2014/main" id="{745B74C6-2473-9444-486E-C4EF944841AC}"/>
              </a:ext>
            </a:extLst>
          </p:cNvPr>
          <p:cNvSpPr>
            <a:spLocks noGrp="1"/>
          </p:cNvSpPr>
          <p:nvPr>
            <p:ph type="title"/>
          </p:nvPr>
        </p:nvSpPr>
        <p:spPr/>
        <p:txBody>
          <a:bodyPr/>
          <a:lstStyle/>
          <a:p>
            <a:r>
              <a:rPr lang="en-US" dirty="0"/>
              <a:t>The Value of Certification </a:t>
            </a:r>
          </a:p>
        </p:txBody>
      </p:sp>
      <p:sp>
        <p:nvSpPr>
          <p:cNvPr id="4" name="Content Placeholder 3">
            <a:extLst>
              <a:ext uri="{FF2B5EF4-FFF2-40B4-BE49-F238E27FC236}">
                <a16:creationId xmlns:a16="http://schemas.microsoft.com/office/drawing/2014/main" id="{3481B44F-EDD4-39FF-7519-B9292D25D703}"/>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Increased their professional confidence (83.9%)</a:t>
            </a:r>
          </a:p>
          <a:p>
            <a:pPr marL="342900" indent="-342900">
              <a:buFont typeface="Arial" panose="020B0604020202020204" pitchFamily="34" charset="0"/>
              <a:buChar char="•"/>
            </a:pPr>
            <a:r>
              <a:rPr lang="en-US" sz="2000" dirty="0"/>
              <a:t>Enhanced their confidence in professional interactions (83.7%)</a:t>
            </a:r>
          </a:p>
          <a:p>
            <a:pPr marL="342900" indent="-342900">
              <a:buFont typeface="Arial" panose="020B0604020202020204" pitchFamily="34" charset="0"/>
              <a:buChar char="•"/>
            </a:pPr>
            <a:r>
              <a:rPr lang="en-US" sz="2000" dirty="0"/>
              <a:t>Kept them more strongly connected to the profession (82.6%)</a:t>
            </a:r>
          </a:p>
          <a:p>
            <a:pPr marL="342900" indent="-342900">
              <a:buFont typeface="Arial" panose="020B0604020202020204" pitchFamily="34" charset="0"/>
              <a:buChar char="•"/>
            </a:pPr>
            <a:r>
              <a:rPr lang="en-US" dirty="0"/>
              <a:t>Credential holders make better decisions on the job (56.5%)</a:t>
            </a:r>
            <a:endParaRPr lang="en-US" sz="2000" dirty="0"/>
          </a:p>
          <a:p>
            <a:pPr marL="342900" indent="-342900">
              <a:buFont typeface="Arial" panose="020B0604020202020204" pitchFamily="34" charset="0"/>
              <a:buChar char="•"/>
            </a:pPr>
            <a:r>
              <a:rPr lang="en-US" sz="2000" dirty="0"/>
              <a:t> 47.7% responded that credential holders had greater job satisfaction</a:t>
            </a:r>
          </a:p>
        </p:txBody>
      </p:sp>
    </p:spTree>
    <p:extLst>
      <p:ext uri="{BB962C8B-B14F-4D97-AF65-F5344CB8AC3E}">
        <p14:creationId xmlns:p14="http://schemas.microsoft.com/office/powerpoint/2010/main" val="150922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94FD-426A-6CC0-8C5B-9448DD64D881}"/>
              </a:ext>
            </a:extLst>
          </p:cNvPr>
          <p:cNvSpPr>
            <a:spLocks noGrp="1"/>
          </p:cNvSpPr>
          <p:nvPr>
            <p:ph type="ctrTitle"/>
          </p:nvPr>
        </p:nvSpPr>
        <p:spPr/>
        <p:txBody>
          <a:bodyPr/>
          <a:lstStyle/>
          <a:p>
            <a:r>
              <a:rPr lang="en-US" dirty="0"/>
              <a:t>The 2022-2023 ONCC </a:t>
            </a:r>
            <a:br>
              <a:rPr lang="en-US" dirty="0"/>
            </a:br>
            <a:r>
              <a:rPr lang="en-US" dirty="0"/>
              <a:t>Value of Certification Survey</a:t>
            </a:r>
          </a:p>
        </p:txBody>
      </p:sp>
      <p:sp>
        <p:nvSpPr>
          <p:cNvPr id="4" name="Slide Number Placeholder 3">
            <a:extLst>
              <a:ext uri="{FF2B5EF4-FFF2-40B4-BE49-F238E27FC236}">
                <a16:creationId xmlns:a16="http://schemas.microsoft.com/office/drawing/2014/main" id="{2A0CCB75-E2BF-6E1C-4AB6-FD16E753139D}"/>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6</a:t>
            </a:fld>
            <a:endParaRPr lang="en-US" dirty="0"/>
          </a:p>
        </p:txBody>
      </p:sp>
    </p:spTree>
    <p:extLst>
      <p:ext uri="{BB962C8B-B14F-4D97-AF65-F5344CB8AC3E}">
        <p14:creationId xmlns:p14="http://schemas.microsoft.com/office/powerpoint/2010/main" val="247976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E53F-04D6-29BC-2CCD-018B6BAFAF9F}"/>
              </a:ext>
            </a:extLst>
          </p:cNvPr>
          <p:cNvSpPr>
            <a:spLocks noGrp="1"/>
          </p:cNvSpPr>
          <p:nvPr>
            <p:ph type="title"/>
          </p:nvPr>
        </p:nvSpPr>
        <p:spPr/>
        <p:txBody>
          <a:bodyPr/>
          <a:lstStyle/>
          <a:p>
            <a:r>
              <a:rPr lang="en-US" sz="2800" dirty="0"/>
              <a:t>The Study</a:t>
            </a:r>
            <a:endParaRPr lang="en-US" dirty="0"/>
          </a:p>
        </p:txBody>
      </p:sp>
      <p:sp>
        <p:nvSpPr>
          <p:cNvPr id="3" name="Content Placeholder 2">
            <a:extLst>
              <a:ext uri="{FF2B5EF4-FFF2-40B4-BE49-F238E27FC236}">
                <a16:creationId xmlns:a16="http://schemas.microsoft.com/office/drawing/2014/main" id="{D182F14A-8603-13F9-2F56-F6E5CE29C62C}"/>
              </a:ext>
            </a:extLst>
          </p:cNvPr>
          <p:cNvSpPr>
            <a:spLocks noGrp="1"/>
          </p:cNvSpPr>
          <p:nvPr>
            <p:ph idx="1"/>
          </p:nvPr>
        </p:nvSpPr>
        <p:spPr/>
        <p:txBody>
          <a:bodyPr/>
          <a:lstStyle/>
          <a:p>
            <a:pPr marL="342900" indent="-342900">
              <a:buFont typeface="Arial" panose="020B0604020202020204" pitchFamily="34" charset="0"/>
              <a:buChar char="•"/>
            </a:pPr>
            <a:r>
              <a:rPr lang="en-US" dirty="0"/>
              <a:t>Part of 2020-2023 Strategic Plan</a:t>
            </a:r>
          </a:p>
          <a:p>
            <a:pPr marL="342900" indent="-342900">
              <a:buFont typeface="Arial" panose="020B0604020202020204" pitchFamily="34" charset="0"/>
              <a:buChar char="•"/>
            </a:pPr>
            <a:r>
              <a:rPr lang="en-US" dirty="0"/>
              <a:t>Used Perceived Value of Certification Tool</a:t>
            </a:r>
            <a:br>
              <a:rPr lang="en-US" dirty="0"/>
            </a:br>
            <a:r>
              <a:rPr lang="en-US" dirty="0"/>
              <a:t>  instrument like other studies</a:t>
            </a:r>
          </a:p>
          <a:p>
            <a:pPr marL="342900" indent="-342900">
              <a:buFont typeface="Arial" panose="020B0604020202020204" pitchFamily="34" charset="0"/>
              <a:buChar char="•"/>
            </a:pPr>
            <a:r>
              <a:rPr lang="en-US" dirty="0"/>
              <a:t>ONCC certified &amp; non-certified nurses</a:t>
            </a:r>
          </a:p>
          <a:p>
            <a:pPr marL="342900" indent="-342900">
              <a:buFont typeface="Arial" panose="020B0604020202020204" pitchFamily="34" charset="0"/>
              <a:buChar char="•"/>
            </a:pPr>
            <a:r>
              <a:rPr lang="en-US" dirty="0"/>
              <a:t>Provided updated insights </a:t>
            </a:r>
          </a:p>
          <a:p>
            <a:pPr marL="342900" indent="-342900">
              <a:buFont typeface="Arial" panose="020B0604020202020204" pitchFamily="34" charset="0"/>
              <a:buChar char="•"/>
            </a:pPr>
            <a:r>
              <a:rPr lang="en-US" dirty="0"/>
              <a:t>Staff incorporating into messaging</a:t>
            </a:r>
          </a:p>
          <a:p>
            <a:pPr marL="342900" indent="-342900">
              <a:buFont typeface="Arial" panose="020B0604020202020204" pitchFamily="34" charset="0"/>
              <a:buChar char="•"/>
            </a:pPr>
            <a:r>
              <a:rPr lang="en-US" dirty="0"/>
              <a:t>Full report is available at </a:t>
            </a:r>
            <a:br>
              <a:rPr lang="en-US" dirty="0"/>
            </a:br>
            <a:r>
              <a:rPr lang="en-US" dirty="0">
                <a:hlinkClick r:id="rId3"/>
              </a:rPr>
              <a:t>https://www.oncc.org/benefits-certification</a:t>
            </a:r>
            <a:r>
              <a:rPr lang="en-US" dirty="0"/>
              <a:t>. </a:t>
            </a:r>
          </a:p>
        </p:txBody>
      </p:sp>
      <p:sp>
        <p:nvSpPr>
          <p:cNvPr id="4" name="Slide Number Placeholder 3">
            <a:extLst>
              <a:ext uri="{FF2B5EF4-FFF2-40B4-BE49-F238E27FC236}">
                <a16:creationId xmlns:a16="http://schemas.microsoft.com/office/drawing/2014/main" id="{0D2FBA74-E394-0728-F83F-31F64AE1FDF1}"/>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7</a:t>
            </a:fld>
            <a:endParaRPr lang="en-US" dirty="0"/>
          </a:p>
        </p:txBody>
      </p:sp>
      <p:pic>
        <p:nvPicPr>
          <p:cNvPr id="5" name="Picture 4">
            <a:extLst>
              <a:ext uri="{FF2B5EF4-FFF2-40B4-BE49-F238E27FC236}">
                <a16:creationId xmlns:a16="http://schemas.microsoft.com/office/drawing/2014/main" id="{82333A1E-0B4F-6D0C-6985-6BC6EA87FD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52141">
            <a:off x="6826954" y="1141590"/>
            <a:ext cx="3462026" cy="4574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19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5ED76-2664-E120-2713-9EB01BAC8991}"/>
              </a:ext>
            </a:extLst>
          </p:cNvPr>
          <p:cNvSpPr>
            <a:spLocks noGrp="1"/>
          </p:cNvSpPr>
          <p:nvPr>
            <p:ph idx="1"/>
          </p:nvPr>
        </p:nvSpPr>
        <p:spPr>
          <a:xfrm>
            <a:off x="838200" y="2092036"/>
            <a:ext cx="10515600" cy="3871442"/>
          </a:xfrm>
        </p:spPr>
        <p:txBody>
          <a:bodyPr>
            <a:normAutofit/>
          </a:bodyPr>
          <a:lstStyle/>
          <a:p>
            <a:pPr marL="457200" indent="-457200">
              <a:buFont typeface="Arial" panose="020B0604020202020204" pitchFamily="34" charset="0"/>
              <a:buChar char="•"/>
            </a:pPr>
            <a:r>
              <a:rPr lang="en-US" dirty="0"/>
              <a:t>3% total response rate (N=1,299 of 45,591 contacts)</a:t>
            </a:r>
          </a:p>
          <a:p>
            <a:pPr marL="457200" indent="-457200">
              <a:buFont typeface="Arial" panose="020B0604020202020204" pitchFamily="34" charset="0"/>
              <a:buChar char="•"/>
            </a:pPr>
            <a:r>
              <a:rPr lang="en-US" dirty="0"/>
              <a:t>Respondents:</a:t>
            </a:r>
          </a:p>
          <a:p>
            <a:pPr marL="1143000" lvl="1" indent="-457200"/>
            <a:r>
              <a:rPr lang="en-US" dirty="0"/>
              <a:t>78% held the OCN</a:t>
            </a:r>
            <a:r>
              <a:rPr lang="en-US" baseline="30000" dirty="0"/>
              <a:t>®</a:t>
            </a:r>
          </a:p>
          <a:p>
            <a:pPr marL="1143000" lvl="1" indent="-457200"/>
            <a:r>
              <a:rPr lang="en-US" dirty="0"/>
              <a:t>10% (N=134) never held ONCC certification</a:t>
            </a:r>
          </a:p>
          <a:p>
            <a:pPr marL="1143000" lvl="1" indent="-457200"/>
            <a:r>
              <a:rPr lang="en-US" dirty="0"/>
              <a:t>78% of respondents were ONS members and 6% were APHON</a:t>
            </a:r>
          </a:p>
          <a:p>
            <a:pPr marL="457200" indent="-457200">
              <a:buFont typeface="Arial" panose="020B0604020202020204" pitchFamily="34" charset="0"/>
              <a:buChar char="•"/>
            </a:pPr>
            <a:r>
              <a:rPr lang="en-US" dirty="0"/>
              <a:t>58% indicated their employer financially support certification</a:t>
            </a:r>
          </a:p>
          <a:p>
            <a:pPr marL="457200" indent="-457200">
              <a:buFont typeface="Arial" panose="020B0604020202020204" pitchFamily="34" charset="0"/>
              <a:buChar char="•"/>
            </a:pPr>
            <a:r>
              <a:rPr lang="en-US" dirty="0"/>
              <a:t>ONS members expressed stronger agreement</a:t>
            </a:r>
          </a:p>
        </p:txBody>
      </p:sp>
      <p:sp>
        <p:nvSpPr>
          <p:cNvPr id="3" name="Slide Number Placeholder 2">
            <a:extLst>
              <a:ext uri="{FF2B5EF4-FFF2-40B4-BE49-F238E27FC236}">
                <a16:creationId xmlns:a16="http://schemas.microsoft.com/office/drawing/2014/main" id="{98058D91-9E87-56C3-B481-5D93D817C886}"/>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8</a:t>
            </a:fld>
            <a:endParaRPr lang="en-US" dirty="0"/>
          </a:p>
        </p:txBody>
      </p:sp>
      <p:sp>
        <p:nvSpPr>
          <p:cNvPr id="4" name="Title 3">
            <a:extLst>
              <a:ext uri="{FF2B5EF4-FFF2-40B4-BE49-F238E27FC236}">
                <a16:creationId xmlns:a16="http://schemas.microsoft.com/office/drawing/2014/main" id="{CA19E3A7-8E62-5A01-0C17-BAEE6CE04D98}"/>
              </a:ext>
            </a:extLst>
          </p:cNvPr>
          <p:cNvSpPr>
            <a:spLocks noGrp="1"/>
          </p:cNvSpPr>
          <p:nvPr>
            <p:ph type="title"/>
          </p:nvPr>
        </p:nvSpPr>
        <p:spPr/>
        <p:txBody>
          <a:bodyPr/>
          <a:lstStyle/>
          <a:p>
            <a:r>
              <a:rPr lang="en-US" sz="3200" dirty="0"/>
              <a:t>Overview</a:t>
            </a:r>
          </a:p>
        </p:txBody>
      </p:sp>
    </p:spTree>
    <p:extLst>
      <p:ext uri="{BB962C8B-B14F-4D97-AF65-F5344CB8AC3E}">
        <p14:creationId xmlns:p14="http://schemas.microsoft.com/office/powerpoint/2010/main" val="41502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2359F-77A6-5480-A20A-8080FD49C2C5}"/>
              </a:ext>
            </a:extLst>
          </p:cNvPr>
          <p:cNvSpPr>
            <a:spLocks noGrp="1"/>
          </p:cNvSpPr>
          <p:nvPr>
            <p:ph type="sldNum" sz="quarter" idx="12"/>
          </p:nvPr>
        </p:nvSpPr>
        <p:spPr/>
        <p:txBody>
          <a:bodyPr/>
          <a:lstStyle/>
          <a:p>
            <a:r>
              <a:rPr lang="en-US" b="1"/>
              <a:t>  oncc.org  </a:t>
            </a:r>
            <a:r>
              <a:rPr lang="en-US"/>
              <a:t>| </a:t>
            </a:r>
            <a:fld id="{F93B5B1A-476C-2E46-B958-D14BD43DEBFB}" type="slidenum">
              <a:rPr lang="en-US" smtClean="0"/>
              <a:pPr/>
              <a:t>9</a:t>
            </a:fld>
            <a:endParaRPr lang="en-US" dirty="0"/>
          </a:p>
        </p:txBody>
      </p:sp>
      <p:sp>
        <p:nvSpPr>
          <p:cNvPr id="7" name="Rectangle 6">
            <a:extLst>
              <a:ext uri="{FF2B5EF4-FFF2-40B4-BE49-F238E27FC236}">
                <a16:creationId xmlns:a16="http://schemas.microsoft.com/office/drawing/2014/main" id="{2019BE1A-C86B-1E42-8A92-7B8A482E0DC0}"/>
              </a:ext>
            </a:extLst>
          </p:cNvPr>
          <p:cNvSpPr/>
          <p:nvPr/>
        </p:nvSpPr>
        <p:spPr>
          <a:xfrm>
            <a:off x="477078" y="490330"/>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2BC75B-778C-17F5-2949-9464A6F03C9B}"/>
              </a:ext>
            </a:extLst>
          </p:cNvPr>
          <p:cNvSpPr/>
          <p:nvPr/>
        </p:nvSpPr>
        <p:spPr>
          <a:xfrm>
            <a:off x="477078" y="6046467"/>
            <a:ext cx="5380383" cy="583096"/>
          </a:xfrm>
          <a:prstGeom prst="rect">
            <a:avLst/>
          </a:prstGeom>
          <a:solidFill>
            <a:srgbClr val="002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684821-EBF5-3855-136F-677CCBCE67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2127" y="228437"/>
            <a:ext cx="6414465" cy="6401126"/>
          </a:xfrm>
          <a:prstGeom prst="rect">
            <a:avLst/>
          </a:prstGeom>
        </p:spPr>
      </p:pic>
    </p:spTree>
    <p:extLst>
      <p:ext uri="{BB962C8B-B14F-4D97-AF65-F5344CB8AC3E}">
        <p14:creationId xmlns:p14="http://schemas.microsoft.com/office/powerpoint/2010/main" val="428201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CCbra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Cbrand" id="{7E108200-35CB-456D-8B2D-59A8A14CE3FE}" vid="{82FDDBF9-CC54-49F7-9122-260A05486E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ONCCbrand</Template>
  <TotalTime>10076</TotalTime>
  <Words>1458</Words>
  <Application>Microsoft Office PowerPoint</Application>
  <PresentationFormat>Widescreen</PresentationFormat>
  <Paragraphs>97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ONCCbrand</vt:lpstr>
      <vt:lpstr>The Value of Certification</vt:lpstr>
      <vt:lpstr>ONCC® believes certification makes good oncology nurses even better.</vt:lpstr>
      <vt:lpstr>What we know from previous surveys</vt:lpstr>
      <vt:lpstr>The Value of Certification </vt:lpstr>
      <vt:lpstr>The Value of Certification </vt:lpstr>
      <vt:lpstr>The 2022-2023 ONCC  Value of Certification Survey</vt:lpstr>
      <vt:lpstr>The Study</vt:lpstr>
      <vt:lpstr>Overview</vt:lpstr>
      <vt:lpstr>PowerPoint Presentation</vt:lpstr>
      <vt:lpstr>PowerPoint Presentation</vt:lpstr>
      <vt:lpstr>PowerPoint Presentation</vt:lpstr>
      <vt:lpstr>PowerPoint Presentation</vt:lpstr>
      <vt:lpstr>PowerPoint Presentation</vt:lpstr>
      <vt:lpstr>PowerPoint Presentation</vt:lpstr>
      <vt:lpstr>Significant takeaways from cross-tabs</vt:lpstr>
      <vt:lpstr>The Value of Certification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ONCC  Vision, Mission, and Values &amp; Strategic Priorities  Orientation Presentation #4</dc:title>
  <dc:creator>Tony Ellis</dc:creator>
  <cp:lastModifiedBy>Rebecca McCracken</cp:lastModifiedBy>
  <cp:revision>5</cp:revision>
  <dcterms:created xsi:type="dcterms:W3CDTF">2023-05-28T13:07:24Z</dcterms:created>
  <dcterms:modified xsi:type="dcterms:W3CDTF">2024-06-05T16:23:51Z</dcterms:modified>
</cp:coreProperties>
</file>